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943" r:id="rId2"/>
    <p:sldMasterId id="2147483863" r:id="rId3"/>
  </p:sldMasterIdLst>
  <p:notesMasterIdLst>
    <p:notesMasterId r:id="rId34"/>
  </p:notesMasterIdLst>
  <p:handoutMasterIdLst>
    <p:handoutMasterId r:id="rId35"/>
  </p:handoutMasterIdLst>
  <p:sldIdLst>
    <p:sldId id="1670" r:id="rId4"/>
    <p:sldId id="1696" r:id="rId5"/>
    <p:sldId id="1596" r:id="rId6"/>
    <p:sldId id="1693" r:id="rId7"/>
    <p:sldId id="1675" r:id="rId8"/>
    <p:sldId id="1674" r:id="rId9"/>
    <p:sldId id="1671" r:id="rId10"/>
    <p:sldId id="1692" r:id="rId11"/>
    <p:sldId id="1710" r:id="rId12"/>
    <p:sldId id="1697" r:id="rId13"/>
    <p:sldId id="1699" r:id="rId14"/>
    <p:sldId id="1700" r:id="rId15"/>
    <p:sldId id="1698" r:id="rId16"/>
    <p:sldId id="1672" r:id="rId17"/>
    <p:sldId id="1673" r:id="rId18"/>
    <p:sldId id="1694" r:id="rId19"/>
    <p:sldId id="1701" r:id="rId20"/>
    <p:sldId id="1711" r:id="rId21"/>
    <p:sldId id="1714" r:id="rId22"/>
    <p:sldId id="1712" r:id="rId23"/>
    <p:sldId id="1713" r:id="rId24"/>
    <p:sldId id="1702" r:id="rId25"/>
    <p:sldId id="1703" r:id="rId26"/>
    <p:sldId id="1704" r:id="rId27"/>
    <p:sldId id="1705" r:id="rId28"/>
    <p:sldId id="1706" r:id="rId29"/>
    <p:sldId id="1707" r:id="rId30"/>
    <p:sldId id="1708" r:id="rId31"/>
    <p:sldId id="1709" r:id="rId32"/>
    <p:sldId id="1355" r:id="rId33"/>
  </p:sldIdLst>
  <p:sldSz cx="24377650" cy="13716000"/>
  <p:notesSz cx="6858000" cy="9144000"/>
  <p:defaultTextStyle>
    <a:defPPr>
      <a:defRPr lang="en-US"/>
    </a:defPPr>
    <a:lvl1pPr marL="0" algn="l" defTabSz="1828115" rtl="0" eaLnBrk="1" latinLnBrk="0" hangingPunct="1">
      <a:defRPr sz="3700" kern="1200">
        <a:solidFill>
          <a:schemeClr val="tx1"/>
        </a:solidFill>
        <a:latin typeface="+mn-lt"/>
        <a:ea typeface="+mn-ea"/>
        <a:cs typeface="+mn-cs"/>
      </a:defRPr>
    </a:lvl1pPr>
    <a:lvl2pPr marL="914056" algn="l" defTabSz="1828115" rtl="0" eaLnBrk="1" latinLnBrk="0" hangingPunct="1">
      <a:defRPr sz="3700" kern="1200">
        <a:solidFill>
          <a:schemeClr val="tx1"/>
        </a:solidFill>
        <a:latin typeface="+mn-lt"/>
        <a:ea typeface="+mn-ea"/>
        <a:cs typeface="+mn-cs"/>
      </a:defRPr>
    </a:lvl2pPr>
    <a:lvl3pPr marL="1828115" algn="l" defTabSz="1828115" rtl="0" eaLnBrk="1" latinLnBrk="0" hangingPunct="1">
      <a:defRPr sz="3700" kern="1200">
        <a:solidFill>
          <a:schemeClr val="tx1"/>
        </a:solidFill>
        <a:latin typeface="+mn-lt"/>
        <a:ea typeface="+mn-ea"/>
        <a:cs typeface="+mn-cs"/>
      </a:defRPr>
    </a:lvl3pPr>
    <a:lvl4pPr marL="2742171" algn="l" defTabSz="1828115" rtl="0" eaLnBrk="1" latinLnBrk="0" hangingPunct="1">
      <a:defRPr sz="3700" kern="1200">
        <a:solidFill>
          <a:schemeClr val="tx1"/>
        </a:solidFill>
        <a:latin typeface="+mn-lt"/>
        <a:ea typeface="+mn-ea"/>
        <a:cs typeface="+mn-cs"/>
      </a:defRPr>
    </a:lvl4pPr>
    <a:lvl5pPr marL="3656229" algn="l" defTabSz="1828115" rtl="0" eaLnBrk="1" latinLnBrk="0" hangingPunct="1">
      <a:defRPr sz="3700" kern="1200">
        <a:solidFill>
          <a:schemeClr val="tx1"/>
        </a:solidFill>
        <a:latin typeface="+mn-lt"/>
        <a:ea typeface="+mn-ea"/>
        <a:cs typeface="+mn-cs"/>
      </a:defRPr>
    </a:lvl5pPr>
    <a:lvl6pPr marL="4570285" algn="l" defTabSz="1828115" rtl="0" eaLnBrk="1" latinLnBrk="0" hangingPunct="1">
      <a:defRPr sz="3700" kern="1200">
        <a:solidFill>
          <a:schemeClr val="tx1"/>
        </a:solidFill>
        <a:latin typeface="+mn-lt"/>
        <a:ea typeface="+mn-ea"/>
        <a:cs typeface="+mn-cs"/>
      </a:defRPr>
    </a:lvl6pPr>
    <a:lvl7pPr marL="5484344" algn="l" defTabSz="1828115" rtl="0" eaLnBrk="1" latinLnBrk="0" hangingPunct="1">
      <a:defRPr sz="3700" kern="1200">
        <a:solidFill>
          <a:schemeClr val="tx1"/>
        </a:solidFill>
        <a:latin typeface="+mn-lt"/>
        <a:ea typeface="+mn-ea"/>
        <a:cs typeface="+mn-cs"/>
      </a:defRPr>
    </a:lvl7pPr>
    <a:lvl8pPr marL="6398400" algn="l" defTabSz="1828115" rtl="0" eaLnBrk="1" latinLnBrk="0" hangingPunct="1">
      <a:defRPr sz="3700" kern="1200">
        <a:solidFill>
          <a:schemeClr val="tx1"/>
        </a:solidFill>
        <a:latin typeface="+mn-lt"/>
        <a:ea typeface="+mn-ea"/>
        <a:cs typeface="+mn-cs"/>
      </a:defRPr>
    </a:lvl8pPr>
    <a:lvl9pPr marL="7312456" algn="l" defTabSz="1828115" rtl="0" eaLnBrk="1" latinLnBrk="0" hangingPunct="1">
      <a:defRPr sz="37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640">
          <p15:clr>
            <a:srgbClr val="A4A3A4"/>
          </p15:clr>
        </p15:guide>
        <p15:guide id="2" pos="1535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C0BEBE"/>
    <a:srgbClr val="202832"/>
    <a:srgbClr val="40BFBE"/>
    <a:srgbClr val="010E1A"/>
    <a:srgbClr val="041B31"/>
    <a:srgbClr val="2686A7"/>
    <a:srgbClr val="19232C"/>
    <a:srgbClr val="1C2835"/>
    <a:srgbClr val="010101"/>
    <a:srgbClr val="010B1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5199" autoAdjust="0"/>
  </p:normalViewPr>
  <p:slideViewPr>
    <p:cSldViewPr snapToGrid="0" snapToObjects="1">
      <p:cViewPr varScale="1">
        <p:scale>
          <a:sx n="52" d="100"/>
          <a:sy n="52" d="100"/>
        </p:scale>
        <p:origin x="186" y="234"/>
      </p:cViewPr>
      <p:guideLst>
        <p:guide orient="horz" pos="8640"/>
        <p:guide pos="1535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50" d="100"/>
        <a:sy n="150" d="100"/>
      </p:scale>
      <p:origin x="0" y="0"/>
    </p:cViewPr>
  </p:notesTextViewPr>
  <p:sorterViewPr>
    <p:cViewPr>
      <p:scale>
        <a:sx n="24" d="100"/>
        <a:sy n="24" d="100"/>
      </p:scale>
      <p:origin x="0" y="0"/>
    </p:cViewPr>
  </p:sorterViewPr>
  <p:notesViewPr>
    <p:cSldViewPr snapToGrid="0" snapToObjects="1">
      <p:cViewPr varScale="1">
        <p:scale>
          <a:sx n="146" d="100"/>
          <a:sy n="146" d="100"/>
        </p:scale>
        <p:origin x="-6224" y="-11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tableStyles" Target="tableStyles.xml"/><Relationship Id="rId21" Type="http://schemas.openxmlformats.org/officeDocument/2006/relationships/slide" Target="slides/slide18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15913B-7DAC-D845-BC1D-1E8B40EE75FD}" type="datetimeFigureOut">
              <a:t>28/03/2017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F664EA-9666-8E46-AD63-5B48980F3D2F}" type="slidenum">
              <a:t>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71552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Lato Light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Lato Light"/>
              </a:defRPr>
            </a:lvl1pPr>
          </a:lstStyle>
          <a:p>
            <a:fld id="{EFC10EE1-B198-C942-8235-326C972CBB30}" type="datetimeFigureOut">
              <a:rPr lang="en-US" smtClean="0"/>
              <a:pPr/>
              <a:t>3/28/2017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Lato Light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Lato Light"/>
              </a:defRPr>
            </a:lvl1pPr>
          </a:lstStyle>
          <a:p>
            <a:fld id="{006BE02D-20C0-F840-AFAC-BEA99C74FDC2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328914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056" rtl="0" eaLnBrk="1" latinLnBrk="0" hangingPunct="1">
      <a:defRPr sz="2400" kern="1200">
        <a:solidFill>
          <a:schemeClr val="tx1"/>
        </a:solidFill>
        <a:latin typeface="Lato Light"/>
        <a:ea typeface="+mn-ea"/>
        <a:cs typeface="+mn-cs"/>
      </a:defRPr>
    </a:lvl1pPr>
    <a:lvl2pPr marL="914056" algn="l" defTabSz="914056" rtl="0" eaLnBrk="1" latinLnBrk="0" hangingPunct="1">
      <a:defRPr sz="2400" kern="1200">
        <a:solidFill>
          <a:schemeClr val="tx1"/>
        </a:solidFill>
        <a:latin typeface="Lato Light"/>
        <a:ea typeface="+mn-ea"/>
        <a:cs typeface="+mn-cs"/>
      </a:defRPr>
    </a:lvl2pPr>
    <a:lvl3pPr marL="1828115" algn="l" defTabSz="914056" rtl="0" eaLnBrk="1" latinLnBrk="0" hangingPunct="1">
      <a:defRPr sz="2400" kern="1200">
        <a:solidFill>
          <a:schemeClr val="tx1"/>
        </a:solidFill>
        <a:latin typeface="Lato Light"/>
        <a:ea typeface="+mn-ea"/>
        <a:cs typeface="+mn-cs"/>
      </a:defRPr>
    </a:lvl3pPr>
    <a:lvl4pPr marL="2742171" algn="l" defTabSz="914056" rtl="0" eaLnBrk="1" latinLnBrk="0" hangingPunct="1">
      <a:defRPr sz="2400" kern="1200">
        <a:solidFill>
          <a:schemeClr val="tx1"/>
        </a:solidFill>
        <a:latin typeface="Lato Light"/>
        <a:ea typeface="+mn-ea"/>
        <a:cs typeface="+mn-cs"/>
      </a:defRPr>
    </a:lvl4pPr>
    <a:lvl5pPr marL="3656229" algn="l" defTabSz="914056" rtl="0" eaLnBrk="1" latinLnBrk="0" hangingPunct="1">
      <a:defRPr sz="2400" kern="1200">
        <a:solidFill>
          <a:schemeClr val="tx1"/>
        </a:solidFill>
        <a:latin typeface="Lato Light"/>
        <a:ea typeface="+mn-ea"/>
        <a:cs typeface="+mn-cs"/>
      </a:defRPr>
    </a:lvl5pPr>
    <a:lvl6pPr marL="4570285" algn="l" defTabSz="914056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4344" algn="l" defTabSz="914056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398400" algn="l" defTabSz="914056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2456" algn="l" defTabSz="914056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Please Install Lato Font Before to</a:t>
            </a:r>
            <a:r>
              <a:rPr lang="en-US" baseline="0"/>
              <a:t> work on your presentation you can download for free lato font here http://www.fontsquirrel.com/fonts/LATO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46876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9403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Contar acerca de </a:t>
            </a:r>
            <a:r>
              <a:rPr lang="es-ES" dirty="0" err="1"/>
              <a:t>HCatalog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88044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Contar las ventajas de HDFS frente a NAS ó SAN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70918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Contar las ventajas de HDFS frente a NAS ó SAN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49519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Contar las ventajas de HDFS frente a NAS ó SAN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3586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Contar las ventajas de HDFS frente a NAS ó SAN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85716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Contar las ventajas de HDFS frente a NAS ó SAN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3378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Contar las ventajas de HDFS frente a NAS ó SAN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33611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Contar las ventajas de HDFS frente a NAS ó SAN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621360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Contar las ventajas de HDFS frente a NAS ó SAN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31869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391410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Contar las ventajas de HDFS frente a NAS ó SAN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294832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Contar las ventajas de HDFS frente a NAS ó SAN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446389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Contar las ventajas de HDFS frente a NAS ó SAN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540959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Contar las ventajas de HDFS frente a NAS ó SAN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405957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Contar las ventajas de HDFS frente a NAS ó SAN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34036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17730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historia</a:t>
            </a:r>
            <a:endParaRPr lang="es-ES" dirty="0">
              <a:solidFill>
                <a:srgbClr val="000000"/>
              </a:solidFill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06821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Contar las ventajas de HDFS frente a NAS ó SAN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25535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Contar las ventajas de HDFS frente a NAS ó SAN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59091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59886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47046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0446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amsung Galaxy S6 Fea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15393213" y="3512613"/>
            <a:ext cx="4636955" cy="8206560"/>
          </a:xfrm>
        </p:spPr>
        <p:txBody>
          <a:bodyPr>
            <a:normAutofit/>
          </a:bodyPr>
          <a:lstStyle>
            <a:lvl1pPr>
              <a:defRPr sz="3700"/>
            </a:lvl1pPr>
          </a:lstStyle>
          <a:p>
            <a:endParaRPr lang="en-US" dirty="0"/>
          </a:p>
        </p:txBody>
      </p:sp>
      <p:sp>
        <p:nvSpPr>
          <p:cNvPr id="3" name="TextBox 62"/>
          <p:cNvSpPr txBox="1"/>
          <p:nvPr userDrawn="1"/>
        </p:nvSpPr>
        <p:spPr>
          <a:xfrm>
            <a:off x="10270422" y="688644"/>
            <a:ext cx="3852304" cy="415482"/>
          </a:xfrm>
          <a:prstGeom prst="rect">
            <a:avLst/>
          </a:prstGeom>
          <a:noFill/>
        </p:spPr>
        <p:txBody>
          <a:bodyPr wrap="none" lIns="91424" tIns="45712" rIns="91424" bIns="45712">
            <a:spAutoFit/>
          </a:bodyPr>
          <a:lstStyle/>
          <a:p>
            <a:pPr algn="ctr">
              <a:defRPr/>
            </a:pPr>
            <a:r>
              <a:rPr lang="en-US" sz="2100" b="1" spc="600" dirty="0">
                <a:solidFill>
                  <a:srgbClr val="AC1D3F"/>
                </a:solidFill>
                <a:latin typeface="Lato Regular"/>
                <a:cs typeface="Lato Regular"/>
              </a:rPr>
              <a:t>Zendos </a:t>
            </a:r>
            <a:r>
              <a:rPr lang="en-US" sz="2100" b="1" spc="600" dirty="0" err="1">
                <a:solidFill>
                  <a:srgbClr val="AC1D3F"/>
                </a:solidFill>
                <a:latin typeface="Lato Regular"/>
                <a:cs typeface="Lato Regular"/>
              </a:rPr>
              <a:t>Tecnología</a:t>
            </a:r>
            <a:endParaRPr lang="en-US" sz="2100" b="1" spc="600" dirty="0">
              <a:solidFill>
                <a:srgbClr val="AC1D3F"/>
              </a:solidFill>
              <a:latin typeface="Lato Regular"/>
              <a:cs typeface="Lato Regular"/>
            </a:endParaRPr>
          </a:p>
        </p:txBody>
      </p:sp>
      <p:grpSp>
        <p:nvGrpSpPr>
          <p:cNvPr id="4" name="Agrupar 3"/>
          <p:cNvGrpSpPr/>
          <p:nvPr userDrawn="1"/>
        </p:nvGrpSpPr>
        <p:grpSpPr>
          <a:xfrm>
            <a:off x="11449844" y="1952647"/>
            <a:ext cx="1477962" cy="336301"/>
            <a:chOff x="11449844" y="1952645"/>
            <a:chExt cx="1477962" cy="336302"/>
          </a:xfrm>
        </p:grpSpPr>
        <p:grpSp>
          <p:nvGrpSpPr>
            <p:cNvPr id="5" name="Group 39"/>
            <p:cNvGrpSpPr>
              <a:grpSpLocks/>
            </p:cNvGrpSpPr>
            <p:nvPr/>
          </p:nvGrpSpPr>
          <p:grpSpPr bwMode="auto">
            <a:xfrm>
              <a:off x="11449844" y="2019844"/>
              <a:ext cx="1477962" cy="258763"/>
              <a:chOff x="1703388" y="2006913"/>
              <a:chExt cx="1478230" cy="258682"/>
            </a:xfrm>
          </p:grpSpPr>
          <p:sp>
            <p:nvSpPr>
              <p:cNvPr id="7" name="Oval 40"/>
              <p:cNvSpPr/>
              <p:nvPr/>
            </p:nvSpPr>
            <p:spPr>
              <a:xfrm>
                <a:off x="1703388" y="2006913"/>
                <a:ext cx="258809" cy="258682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" name="Oval 42"/>
              <p:cNvSpPr/>
              <p:nvPr/>
            </p:nvSpPr>
            <p:spPr>
              <a:xfrm>
                <a:off x="2313099" y="2006913"/>
                <a:ext cx="258809" cy="258682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" name="Oval 43"/>
              <p:cNvSpPr/>
              <p:nvPr/>
            </p:nvSpPr>
            <p:spPr>
              <a:xfrm>
                <a:off x="2617954" y="2006913"/>
                <a:ext cx="258809" cy="258682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1" name="Oval 44"/>
              <p:cNvSpPr/>
              <p:nvPr/>
            </p:nvSpPr>
            <p:spPr>
              <a:xfrm>
                <a:off x="2922809" y="2006913"/>
                <a:ext cx="258809" cy="258682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6" name="Imagen 5" descr="Zendos-icono.png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51696" y="1952645"/>
              <a:ext cx="268868" cy="336302"/>
            </a:xfrm>
            <a:prstGeom prst="rect">
              <a:avLst/>
            </a:prstGeom>
          </p:spPr>
        </p:pic>
      </p:grpSp>
      <p:sp>
        <p:nvSpPr>
          <p:cNvPr id="12" name="Rectángulo 11"/>
          <p:cNvSpPr/>
          <p:nvPr userDrawn="1"/>
        </p:nvSpPr>
        <p:spPr>
          <a:xfrm>
            <a:off x="0" y="13452794"/>
            <a:ext cx="24377650" cy="296630"/>
          </a:xfrm>
          <a:prstGeom prst="rect">
            <a:avLst/>
          </a:prstGeom>
          <a:solidFill>
            <a:srgbClr val="AC1D3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800" dirty="0"/>
          </a:p>
        </p:txBody>
      </p:sp>
      <p:sp>
        <p:nvSpPr>
          <p:cNvPr id="13" name="Oval 22"/>
          <p:cNvSpPr>
            <a:spLocks noChangeAspect="1"/>
          </p:cNvSpPr>
          <p:nvPr userDrawn="1"/>
        </p:nvSpPr>
        <p:spPr>
          <a:xfrm>
            <a:off x="23019761" y="562493"/>
            <a:ext cx="776128" cy="7761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05" tIns="45704" rIns="91405" bIns="45704" rtlCol="0" anchor="ctr"/>
          <a:lstStyle/>
          <a:p>
            <a:pPr algn="ctr"/>
            <a:endParaRPr lang="en-US" dirty="0"/>
          </a:p>
        </p:txBody>
      </p:sp>
      <p:sp>
        <p:nvSpPr>
          <p:cNvPr id="14" name="TextBox 23"/>
          <p:cNvSpPr txBox="1"/>
          <p:nvPr userDrawn="1"/>
        </p:nvSpPr>
        <p:spPr>
          <a:xfrm>
            <a:off x="22918766" y="629351"/>
            <a:ext cx="967204" cy="553928"/>
          </a:xfrm>
          <a:prstGeom prst="rect">
            <a:avLst/>
          </a:prstGeom>
          <a:noFill/>
        </p:spPr>
        <p:txBody>
          <a:bodyPr wrap="none" lIns="182776" tIns="91389" rIns="182776" bIns="91389" rtlCol="0">
            <a:spAutoFit/>
          </a:bodyPr>
          <a:lstStyle/>
          <a:p>
            <a:pPr algn="ctr"/>
            <a:fld id="{260E2A6B-A809-4840-BF14-8648BC0BDF87}" type="slidenum">
              <a:rPr lang="id-ID" sz="2400" b="0" smtClean="0">
                <a:solidFill>
                  <a:schemeClr val="bg1"/>
                </a:solidFill>
                <a:latin typeface="Lato Regular"/>
                <a:cs typeface="Lato Regular"/>
              </a:rPr>
              <a:pPr algn="ctr"/>
              <a:t>‹Nº›</a:t>
            </a:fld>
            <a:endParaRPr lang="id-ID" sz="2400" b="0" dirty="0">
              <a:solidFill>
                <a:schemeClr val="bg1"/>
              </a:solidFill>
              <a:latin typeface="Lato Regular"/>
              <a:cs typeface="Lat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685061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4377650" cy="8229600"/>
          </a:xfrm>
        </p:spPr>
        <p:txBody>
          <a:bodyPr>
            <a:normAutofit/>
          </a:bodyPr>
          <a:lstStyle>
            <a:lvl1pPr>
              <a:defRPr sz="37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5020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eam-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13"/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6545582" y="3673902"/>
            <a:ext cx="2519229" cy="2517621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30000"/>
              </a:lnSpc>
              <a:buNone/>
              <a:defRPr sz="2400" baseline="0"/>
            </a:lvl1pPr>
          </a:lstStyle>
          <a:p>
            <a:r>
              <a:rPr lang="en-US" dirty="0"/>
              <a:t>Drag  Your Picture Here</a:t>
            </a:r>
          </a:p>
        </p:txBody>
      </p:sp>
      <p:sp>
        <p:nvSpPr>
          <p:cNvPr id="20" name="Picture Placeholder 13"/>
          <p:cNvSpPr>
            <a:spLocks noGrp="1" noChangeAspect="1"/>
          </p:cNvSpPr>
          <p:nvPr>
            <p:ph type="pic" sz="quarter" idx="11" hasCustomPrompt="1"/>
          </p:nvPr>
        </p:nvSpPr>
        <p:spPr>
          <a:xfrm>
            <a:off x="10932386" y="3673902"/>
            <a:ext cx="2519229" cy="2517621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30000"/>
              </a:lnSpc>
              <a:buNone/>
              <a:defRPr sz="2400" baseline="0"/>
            </a:lvl1pPr>
          </a:lstStyle>
          <a:p>
            <a:r>
              <a:rPr lang="en-US" dirty="0"/>
              <a:t>Drag  Your Picture Here</a:t>
            </a:r>
          </a:p>
        </p:txBody>
      </p:sp>
      <p:sp>
        <p:nvSpPr>
          <p:cNvPr id="21" name="Picture Placeholder 13"/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15279539" y="3673902"/>
            <a:ext cx="2519229" cy="2517621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30000"/>
              </a:lnSpc>
              <a:buNone/>
              <a:defRPr sz="2400" baseline="0"/>
            </a:lvl1pPr>
          </a:lstStyle>
          <a:p>
            <a:r>
              <a:rPr lang="en-US" dirty="0"/>
              <a:t>Drag  Your Picture Here</a:t>
            </a:r>
          </a:p>
        </p:txBody>
      </p:sp>
      <p:sp>
        <p:nvSpPr>
          <p:cNvPr id="22" name="Picture Placeholder 13"/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19691078" y="3673902"/>
            <a:ext cx="2519229" cy="2517621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30000"/>
              </a:lnSpc>
              <a:buNone/>
              <a:defRPr sz="2400" baseline="0"/>
            </a:lvl1pPr>
          </a:lstStyle>
          <a:p>
            <a:r>
              <a:rPr lang="en-US" dirty="0"/>
              <a:t>Drag  Your Picture Here</a:t>
            </a:r>
          </a:p>
        </p:txBody>
      </p:sp>
      <p:sp>
        <p:nvSpPr>
          <p:cNvPr id="23" name="Picture Placeholder 13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2156325" y="3673902"/>
            <a:ext cx="2519229" cy="2517621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30000"/>
              </a:lnSpc>
              <a:buNone/>
              <a:defRPr sz="2400" baseline="0"/>
            </a:lvl1pPr>
          </a:lstStyle>
          <a:p>
            <a:r>
              <a:rPr lang="en-US" dirty="0"/>
              <a:t>Drag  Your Picture Here</a:t>
            </a:r>
          </a:p>
        </p:txBody>
      </p:sp>
      <p:sp>
        <p:nvSpPr>
          <p:cNvPr id="24" name="Picture Placeholder 13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6545582" y="7751107"/>
            <a:ext cx="2519229" cy="2517621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30000"/>
              </a:lnSpc>
              <a:buNone/>
              <a:defRPr sz="2400" baseline="0"/>
            </a:lvl1pPr>
          </a:lstStyle>
          <a:p>
            <a:r>
              <a:rPr lang="en-US" dirty="0"/>
              <a:t>Drag  Your Picture Here</a:t>
            </a:r>
          </a:p>
        </p:txBody>
      </p:sp>
      <p:sp>
        <p:nvSpPr>
          <p:cNvPr id="25" name="Picture Placeholder 13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10932386" y="7751107"/>
            <a:ext cx="2519229" cy="2517621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30000"/>
              </a:lnSpc>
              <a:buNone/>
              <a:defRPr sz="2400" baseline="0"/>
            </a:lvl1pPr>
          </a:lstStyle>
          <a:p>
            <a:r>
              <a:rPr lang="en-US" dirty="0"/>
              <a:t>Drag  Your Picture Here</a:t>
            </a:r>
          </a:p>
        </p:txBody>
      </p:sp>
      <p:sp>
        <p:nvSpPr>
          <p:cNvPr id="26" name="Picture Placeholder 13"/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15279539" y="7751107"/>
            <a:ext cx="2519229" cy="2517621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30000"/>
              </a:lnSpc>
              <a:buNone/>
              <a:defRPr sz="2400" baseline="0"/>
            </a:lvl1pPr>
          </a:lstStyle>
          <a:p>
            <a:r>
              <a:rPr lang="en-US" dirty="0"/>
              <a:t>Drag  Your Picture Here</a:t>
            </a:r>
          </a:p>
        </p:txBody>
      </p:sp>
      <p:sp>
        <p:nvSpPr>
          <p:cNvPr id="27" name="Picture Placeholder 13"/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19691078" y="7751107"/>
            <a:ext cx="2519229" cy="2517621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30000"/>
              </a:lnSpc>
              <a:buNone/>
              <a:defRPr sz="2400" baseline="0"/>
            </a:lvl1pPr>
          </a:lstStyle>
          <a:p>
            <a:r>
              <a:rPr lang="en-US" dirty="0"/>
              <a:t>Drag  Your Picture Here</a:t>
            </a:r>
          </a:p>
        </p:txBody>
      </p:sp>
      <p:sp>
        <p:nvSpPr>
          <p:cNvPr id="28" name="Picture Placeholder 13"/>
          <p:cNvSpPr>
            <a:spLocks noGrp="1" noChangeAspect="1"/>
          </p:cNvSpPr>
          <p:nvPr>
            <p:ph type="pic" sz="quarter" idx="19" hasCustomPrompt="1"/>
          </p:nvPr>
        </p:nvSpPr>
        <p:spPr>
          <a:xfrm>
            <a:off x="2156325" y="7751107"/>
            <a:ext cx="2519229" cy="2517621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30000"/>
              </a:lnSpc>
              <a:buNone/>
              <a:defRPr sz="2400" baseline="0"/>
            </a:lvl1pPr>
          </a:lstStyle>
          <a:p>
            <a:r>
              <a:rPr lang="en-US" dirty="0"/>
              <a:t>Drag  Your Picture Here</a:t>
            </a:r>
          </a:p>
        </p:txBody>
      </p:sp>
    </p:spTree>
    <p:extLst>
      <p:ext uri="{BB962C8B-B14F-4D97-AF65-F5344CB8AC3E}">
        <p14:creationId xmlns:p14="http://schemas.microsoft.com/office/powerpoint/2010/main" val="320912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xmlns:p14="http://schemas.microsoft.com/office/powerpoint/2010/main" spd="slow" advClick="0" advTm="300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Full Image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4377650" cy="13716000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4045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Welc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2"/>
          <p:cNvSpPr>
            <a:spLocks noGrp="1" noChangeAspect="1"/>
          </p:cNvSpPr>
          <p:nvPr>
            <p:ph type="pic" sz="quarter" idx="15"/>
          </p:nvPr>
        </p:nvSpPr>
        <p:spPr>
          <a:xfrm>
            <a:off x="10055781" y="2521312"/>
            <a:ext cx="4266089" cy="4267200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4057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xmlns:p14="http://schemas.microsoft.com/office/powerpoint/2010/main" spd="slow" advClick="0" advTm="3000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alaxy S6 - 3 Pho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16"/>
          <p:cNvSpPr>
            <a:spLocks noGrp="1" noChangeAspect="1"/>
          </p:cNvSpPr>
          <p:nvPr userDrawn="1">
            <p:ph type="pic" sz="quarter" idx="13"/>
          </p:nvPr>
        </p:nvSpPr>
        <p:spPr>
          <a:xfrm>
            <a:off x="8652936" y="4245483"/>
            <a:ext cx="2620997" cy="5891824"/>
          </a:xfrm>
        </p:spPr>
        <p:txBody>
          <a:bodyPr>
            <a:normAutofit/>
          </a:bodyPr>
          <a:lstStyle>
            <a:lvl1pPr marL="0" indent="0">
              <a:buNone/>
              <a:defRPr sz="1300"/>
            </a:lvl1pPr>
          </a:lstStyle>
          <a:p>
            <a:endParaRPr lang="en-US" dirty="0"/>
          </a:p>
        </p:txBody>
      </p:sp>
      <p:sp>
        <p:nvSpPr>
          <p:cNvPr id="24" name="Picture Placeholder 16"/>
          <p:cNvSpPr>
            <a:spLocks noGrp="1" noChangeAspect="1"/>
          </p:cNvSpPr>
          <p:nvPr userDrawn="1">
            <p:ph type="pic" sz="quarter" idx="14"/>
          </p:nvPr>
        </p:nvSpPr>
        <p:spPr>
          <a:xfrm>
            <a:off x="2194260" y="4245483"/>
            <a:ext cx="1835874" cy="5891824"/>
          </a:xfrm>
        </p:spPr>
        <p:txBody>
          <a:bodyPr>
            <a:normAutofit/>
          </a:bodyPr>
          <a:lstStyle>
            <a:lvl1pPr marL="0" indent="0">
              <a:buNone/>
              <a:defRPr sz="1300"/>
            </a:lvl1pPr>
          </a:lstStyle>
          <a:p>
            <a:endParaRPr lang="en-US" dirty="0"/>
          </a:p>
        </p:txBody>
      </p:sp>
      <p:sp>
        <p:nvSpPr>
          <p:cNvPr id="25" name="Picture Placeholder 16"/>
          <p:cNvSpPr>
            <a:spLocks noGrp="1" noChangeAspect="1"/>
          </p:cNvSpPr>
          <p:nvPr>
            <p:ph type="pic" sz="quarter" idx="10"/>
          </p:nvPr>
        </p:nvSpPr>
        <p:spPr>
          <a:xfrm>
            <a:off x="4241769" y="3600087"/>
            <a:ext cx="4247104" cy="7516648"/>
          </a:xfrm>
        </p:spPr>
        <p:txBody>
          <a:bodyPr>
            <a:normAutofit/>
          </a:bodyPr>
          <a:lstStyle>
            <a:lvl1pPr marL="0" indent="0">
              <a:buNone/>
              <a:defRPr sz="13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0746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14:reveal/>
      </p:transition>
    </mc:Choice>
    <mc:Fallback xmlns="">
      <p:transition xmlns:p14="http://schemas.microsoft.com/office/powerpoint/2010/main" spd="slow" advClick="0" advTm="3000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amsung - 3 Galaxy S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9"/>
          <p:cNvSpPr>
            <a:spLocks noGrp="1" noChangeAspect="1"/>
          </p:cNvSpPr>
          <p:nvPr>
            <p:ph type="pic" sz="quarter" idx="10"/>
          </p:nvPr>
        </p:nvSpPr>
        <p:spPr>
          <a:xfrm>
            <a:off x="3830785" y="3649627"/>
            <a:ext cx="3744585" cy="6665915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0" name="Picture Placeholder 9"/>
          <p:cNvSpPr>
            <a:spLocks noGrp="1" noChangeAspect="1"/>
          </p:cNvSpPr>
          <p:nvPr>
            <p:ph type="pic" sz="quarter" idx="11"/>
          </p:nvPr>
        </p:nvSpPr>
        <p:spPr>
          <a:xfrm>
            <a:off x="10310678" y="3649627"/>
            <a:ext cx="3748317" cy="6665915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4" name="Picture Placeholder 9"/>
          <p:cNvSpPr>
            <a:spLocks noGrp="1" noChangeAspect="1"/>
          </p:cNvSpPr>
          <p:nvPr>
            <p:ph type="pic" sz="quarter" idx="12"/>
          </p:nvPr>
        </p:nvSpPr>
        <p:spPr>
          <a:xfrm>
            <a:off x="16924861" y="3649627"/>
            <a:ext cx="3796003" cy="6665915"/>
          </a:xfrm>
        </p:spPr>
        <p:txBody>
          <a:bodyPr>
            <a:normAutofit/>
          </a:bodyPr>
          <a:lstStyle>
            <a:lvl1pPr marL="0" indent="0">
              <a:buNone/>
              <a:defRPr sz="29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002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14:reveal/>
      </p:transition>
    </mc:Choice>
    <mc:Fallback xmlns="">
      <p:transition xmlns:p14="http://schemas.microsoft.com/office/powerpoint/2010/main" spd="slow" advClick="0" advTm="3000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s for Brea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9272867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lides for Brea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0309665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asterSlide For Brea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22"/>
          <p:cNvSpPr>
            <a:spLocks noChangeAspect="1"/>
          </p:cNvSpPr>
          <p:nvPr userDrawn="1"/>
        </p:nvSpPr>
        <p:spPr>
          <a:xfrm>
            <a:off x="23019761" y="562493"/>
            <a:ext cx="776128" cy="7761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05" tIns="45704" rIns="91405" bIns="45704" rtlCol="0" anchor="ctr"/>
          <a:lstStyle/>
          <a:p>
            <a:pPr algn="ctr"/>
            <a:endParaRPr lang="en-US" dirty="0"/>
          </a:p>
        </p:txBody>
      </p:sp>
      <p:sp>
        <p:nvSpPr>
          <p:cNvPr id="3" name="TextBox 23"/>
          <p:cNvSpPr txBox="1"/>
          <p:nvPr userDrawn="1"/>
        </p:nvSpPr>
        <p:spPr>
          <a:xfrm>
            <a:off x="22918766" y="629351"/>
            <a:ext cx="967204" cy="553928"/>
          </a:xfrm>
          <a:prstGeom prst="rect">
            <a:avLst/>
          </a:prstGeom>
          <a:noFill/>
        </p:spPr>
        <p:txBody>
          <a:bodyPr wrap="none" lIns="182776" tIns="91389" rIns="182776" bIns="91389" rtlCol="0">
            <a:spAutoFit/>
          </a:bodyPr>
          <a:lstStyle/>
          <a:p>
            <a:pPr algn="ctr"/>
            <a:fld id="{260E2A6B-A809-4840-BF14-8648BC0BDF87}" type="slidenum">
              <a:rPr lang="id-ID" sz="2400" b="0" smtClean="0">
                <a:solidFill>
                  <a:schemeClr val="bg1"/>
                </a:solidFill>
                <a:latin typeface="Lato Regular"/>
                <a:cs typeface="Lato Regular"/>
              </a:rPr>
              <a:pPr algn="ctr"/>
              <a:t>‹Nº›</a:t>
            </a:fld>
            <a:endParaRPr lang="id-ID" sz="2400" b="0" dirty="0">
              <a:solidFill>
                <a:schemeClr val="bg1"/>
              </a:solidFill>
              <a:latin typeface="Lato Regular"/>
              <a:cs typeface="Lato Regular"/>
            </a:endParaRPr>
          </a:p>
        </p:txBody>
      </p:sp>
      <p:sp>
        <p:nvSpPr>
          <p:cNvPr id="4" name="TextBox 62"/>
          <p:cNvSpPr txBox="1"/>
          <p:nvPr userDrawn="1"/>
        </p:nvSpPr>
        <p:spPr>
          <a:xfrm>
            <a:off x="10270422" y="688644"/>
            <a:ext cx="3852304" cy="415482"/>
          </a:xfrm>
          <a:prstGeom prst="rect">
            <a:avLst/>
          </a:prstGeom>
          <a:noFill/>
        </p:spPr>
        <p:txBody>
          <a:bodyPr wrap="none" lIns="91424" tIns="45712" rIns="91424" bIns="45712">
            <a:spAutoFit/>
          </a:bodyPr>
          <a:lstStyle/>
          <a:p>
            <a:pPr algn="ctr">
              <a:defRPr/>
            </a:pPr>
            <a:r>
              <a:rPr lang="en-US" sz="2100" b="1" spc="600" dirty="0">
                <a:solidFill>
                  <a:srgbClr val="AC1D3F"/>
                </a:solidFill>
                <a:latin typeface="Lato Regular"/>
                <a:cs typeface="Lato Regular"/>
              </a:rPr>
              <a:t>Zendos </a:t>
            </a:r>
            <a:r>
              <a:rPr lang="en-US" sz="2100" b="1" spc="600" dirty="0" err="1">
                <a:solidFill>
                  <a:srgbClr val="AC1D3F"/>
                </a:solidFill>
                <a:latin typeface="Lato Regular"/>
                <a:cs typeface="Lato Regular"/>
              </a:rPr>
              <a:t>Tecnología</a:t>
            </a:r>
            <a:endParaRPr lang="en-US" sz="2100" b="1" spc="600" dirty="0">
              <a:solidFill>
                <a:srgbClr val="AC1D3F"/>
              </a:solidFill>
              <a:latin typeface="Lato Regular"/>
              <a:cs typeface="Lato Regular"/>
            </a:endParaRPr>
          </a:p>
        </p:txBody>
      </p:sp>
      <p:grpSp>
        <p:nvGrpSpPr>
          <p:cNvPr id="5" name="Agrupar 4"/>
          <p:cNvGrpSpPr/>
          <p:nvPr userDrawn="1"/>
        </p:nvGrpSpPr>
        <p:grpSpPr>
          <a:xfrm>
            <a:off x="11449844" y="1952647"/>
            <a:ext cx="1477962" cy="336301"/>
            <a:chOff x="11449844" y="1952645"/>
            <a:chExt cx="1477962" cy="336302"/>
          </a:xfrm>
        </p:grpSpPr>
        <p:grpSp>
          <p:nvGrpSpPr>
            <p:cNvPr id="6" name="Group 39"/>
            <p:cNvGrpSpPr>
              <a:grpSpLocks/>
            </p:cNvGrpSpPr>
            <p:nvPr/>
          </p:nvGrpSpPr>
          <p:grpSpPr bwMode="auto">
            <a:xfrm>
              <a:off x="11449844" y="2019844"/>
              <a:ext cx="1477962" cy="258763"/>
              <a:chOff x="1703388" y="2006913"/>
              <a:chExt cx="1478230" cy="258682"/>
            </a:xfrm>
          </p:grpSpPr>
          <p:sp>
            <p:nvSpPr>
              <p:cNvPr id="8" name="Oval 40"/>
              <p:cNvSpPr/>
              <p:nvPr/>
            </p:nvSpPr>
            <p:spPr>
              <a:xfrm>
                <a:off x="1703388" y="2006913"/>
                <a:ext cx="258809" cy="258682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" name="Oval 42"/>
              <p:cNvSpPr/>
              <p:nvPr/>
            </p:nvSpPr>
            <p:spPr>
              <a:xfrm>
                <a:off x="2313099" y="2006913"/>
                <a:ext cx="258809" cy="258682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" name="Oval 43"/>
              <p:cNvSpPr/>
              <p:nvPr/>
            </p:nvSpPr>
            <p:spPr>
              <a:xfrm>
                <a:off x="2617954" y="2006913"/>
                <a:ext cx="258809" cy="258682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1" name="Oval 44"/>
              <p:cNvSpPr/>
              <p:nvPr/>
            </p:nvSpPr>
            <p:spPr>
              <a:xfrm>
                <a:off x="2922809" y="2006913"/>
                <a:ext cx="258809" cy="258682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7" name="Imagen 6" descr="Zendos-icono.png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51696" y="1952645"/>
              <a:ext cx="268868" cy="336302"/>
            </a:xfrm>
            <a:prstGeom prst="rect">
              <a:avLst/>
            </a:prstGeom>
          </p:spPr>
        </p:pic>
      </p:grpSp>
      <p:sp>
        <p:nvSpPr>
          <p:cNvPr id="12" name="Rectángulo 11"/>
          <p:cNvSpPr/>
          <p:nvPr userDrawn="1"/>
        </p:nvSpPr>
        <p:spPr>
          <a:xfrm>
            <a:off x="0" y="13452794"/>
            <a:ext cx="24377650" cy="296630"/>
          </a:xfrm>
          <a:prstGeom prst="rect">
            <a:avLst/>
          </a:prstGeom>
          <a:solidFill>
            <a:srgbClr val="AC1D3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800" dirty="0"/>
          </a:p>
        </p:txBody>
      </p:sp>
    </p:spTree>
    <p:extLst>
      <p:ext uri="{BB962C8B-B14F-4D97-AF65-F5344CB8AC3E}">
        <p14:creationId xmlns:p14="http://schemas.microsoft.com/office/powerpoint/2010/main" val="886782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4377650" cy="13716000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6930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aster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3797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xmlns:p14="http://schemas.microsoft.com/office/powerpoint/2010/main" advClick="0" advTm="3000"/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2" y="0"/>
            <a:ext cx="12179299" cy="13716000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57045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31520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rt-Compan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18675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xmlns:p14="http://schemas.microsoft.com/office/powerpoint/2010/main" advClick="0" advTm="3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20434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xmlns:p14="http://schemas.microsoft.com/office/powerpoint/2010/main" spd="slow" advClick="0" advTm="3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vices_3_iPhones_v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2406297" y="5008699"/>
            <a:ext cx="2762782" cy="4905813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9666177" y="5008699"/>
            <a:ext cx="2762782" cy="4905813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9"/>
          <p:cNvSpPr>
            <a:spLocks noGrp="1"/>
          </p:cNvSpPr>
          <p:nvPr>
            <p:ph type="pic" sz="quarter" idx="12"/>
          </p:nvPr>
        </p:nvSpPr>
        <p:spPr>
          <a:xfrm>
            <a:off x="17037457" y="5008699"/>
            <a:ext cx="2762782" cy="4905813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1636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14:reveal/>
      </p:transition>
    </mc:Choice>
    <mc:Fallback xmlns="">
      <p:transition xmlns:p14="http://schemas.microsoft.com/office/powerpoint/2010/main" spd="slow" advClick="0" advTm="300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pp_fea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-5" y="0"/>
            <a:ext cx="24377655" cy="6460437"/>
          </a:xfrm>
        </p:spPr>
        <p:txBody>
          <a:bodyPr rtlCol="0">
            <a:normAutofit/>
          </a:bodyPr>
          <a:lstStyle>
            <a:lvl1pPr marL="0" indent="0">
              <a:buNone/>
              <a:defRPr sz="2100">
                <a:latin typeface="Lato Light"/>
                <a:cs typeface="Lato Light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sz="quarter" idx="11"/>
          </p:nvPr>
        </p:nvSpPr>
        <p:spPr>
          <a:xfrm>
            <a:off x="3070976" y="2466759"/>
            <a:ext cx="4720488" cy="8450344"/>
          </a:xfrm>
        </p:spPr>
        <p:txBody>
          <a:bodyPr rtlCol="0">
            <a:normAutofit/>
          </a:bodyPr>
          <a:lstStyle>
            <a:lvl1pPr marL="0" indent="0">
              <a:buNone/>
              <a:defRPr sz="2100">
                <a:latin typeface="Lato Light"/>
                <a:cs typeface="Lato Light"/>
              </a:defRPr>
            </a:lvl1pPr>
          </a:lstStyle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65903197"/>
      </p:ext>
    </p:extLst>
  </p:cSld>
  <p:clrMapOvr>
    <a:masterClrMapping/>
  </p:clrMapOvr>
  <p:transition advClick="0" advTm="300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hone_vs_ap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7995779" y="4057984"/>
            <a:ext cx="2810265" cy="4965333"/>
          </a:xfrm>
        </p:spPr>
        <p:txBody>
          <a:bodyPr>
            <a:normAutofit/>
          </a:bodyPr>
          <a:lstStyle>
            <a:lvl1pPr marL="0" indent="0">
              <a:buNone/>
              <a:defRPr sz="29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13632753" y="4102544"/>
            <a:ext cx="2810265" cy="4965333"/>
          </a:xfrm>
        </p:spPr>
        <p:txBody>
          <a:bodyPr>
            <a:normAutofit/>
          </a:bodyPr>
          <a:lstStyle>
            <a:lvl1pPr marL="0" indent="0">
              <a:buNone/>
              <a:defRPr sz="29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7190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Phone Vs Galax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7995779" y="4057984"/>
            <a:ext cx="2810265" cy="4965333"/>
          </a:xfrm>
        </p:spPr>
        <p:txBody>
          <a:bodyPr>
            <a:normAutofit/>
          </a:bodyPr>
          <a:lstStyle>
            <a:lvl1pPr marL="0" indent="0">
              <a:buNone/>
              <a:defRPr sz="29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13610471" y="3720727"/>
            <a:ext cx="3189025" cy="5659069"/>
          </a:xfrm>
        </p:spPr>
        <p:txBody>
          <a:bodyPr>
            <a:normAutofit/>
          </a:bodyPr>
          <a:lstStyle>
            <a:lvl1pPr marL="0" indent="0">
              <a:buNone/>
              <a:defRPr sz="29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0648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placeholder to table produ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2"/>
          <p:cNvSpPr>
            <a:spLocks noGrp="1" noChangeAspect="1"/>
          </p:cNvSpPr>
          <p:nvPr>
            <p:ph type="pic" sz="quarter" idx="11"/>
          </p:nvPr>
        </p:nvSpPr>
        <p:spPr>
          <a:xfrm>
            <a:off x="6997611" y="3103928"/>
            <a:ext cx="1261871" cy="1261872"/>
          </a:xfrm>
        </p:spPr>
        <p:txBody>
          <a:bodyPr>
            <a:normAutofit/>
          </a:bodyPr>
          <a:lstStyle>
            <a:lvl1pPr marL="0" indent="0">
              <a:buNone/>
              <a:defRPr sz="1300">
                <a:latin typeface="Lato Light"/>
                <a:cs typeface="Lato Light"/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sz="quarter" idx="12"/>
          </p:nvPr>
        </p:nvSpPr>
        <p:spPr>
          <a:xfrm>
            <a:off x="10585519" y="3099320"/>
            <a:ext cx="1261871" cy="1261872"/>
          </a:xfrm>
        </p:spPr>
        <p:txBody>
          <a:bodyPr>
            <a:normAutofit/>
          </a:bodyPr>
          <a:lstStyle>
            <a:lvl1pPr marL="0" indent="0">
              <a:buNone/>
              <a:defRPr sz="1300">
                <a:latin typeface="Lato Light"/>
                <a:cs typeface="Lato Light"/>
              </a:defRPr>
            </a:lvl1pPr>
          </a:lstStyle>
          <a:p>
            <a:endParaRPr lang="en-US" dirty="0"/>
          </a:p>
        </p:txBody>
      </p:sp>
      <p:sp>
        <p:nvSpPr>
          <p:cNvPr id="18" name="Picture Placeholder 2"/>
          <p:cNvSpPr>
            <a:spLocks noGrp="1" noChangeAspect="1"/>
          </p:cNvSpPr>
          <p:nvPr>
            <p:ph type="pic" sz="quarter" idx="13"/>
          </p:nvPr>
        </p:nvSpPr>
        <p:spPr>
          <a:xfrm>
            <a:off x="13778263" y="3103928"/>
            <a:ext cx="1261871" cy="1261872"/>
          </a:xfrm>
        </p:spPr>
        <p:txBody>
          <a:bodyPr>
            <a:normAutofit/>
          </a:bodyPr>
          <a:lstStyle>
            <a:lvl1pPr marL="0" indent="0">
              <a:buNone/>
              <a:defRPr sz="1300">
                <a:latin typeface="Lato Light"/>
                <a:cs typeface="Lato Light"/>
              </a:defRPr>
            </a:lvl1pPr>
          </a:lstStyle>
          <a:p>
            <a:endParaRPr lang="en-US" dirty="0"/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sz="quarter" idx="14"/>
          </p:nvPr>
        </p:nvSpPr>
        <p:spPr>
          <a:xfrm>
            <a:off x="16888618" y="3099320"/>
            <a:ext cx="1261871" cy="1261872"/>
          </a:xfrm>
        </p:spPr>
        <p:txBody>
          <a:bodyPr>
            <a:normAutofit/>
          </a:bodyPr>
          <a:lstStyle>
            <a:lvl1pPr marL="0" indent="0">
              <a:buNone/>
              <a:defRPr sz="1300">
                <a:latin typeface="Lato Light"/>
                <a:cs typeface="Lato Light"/>
              </a:defRPr>
            </a:lvl1pPr>
          </a:lstStyle>
          <a:p>
            <a:endParaRPr lang="en-US" dirty="0"/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sz="quarter" idx="15"/>
          </p:nvPr>
        </p:nvSpPr>
        <p:spPr>
          <a:xfrm>
            <a:off x="19793960" y="3103928"/>
            <a:ext cx="1261871" cy="1261872"/>
          </a:xfrm>
        </p:spPr>
        <p:txBody>
          <a:bodyPr>
            <a:normAutofit/>
          </a:bodyPr>
          <a:lstStyle>
            <a:lvl1pPr marL="0" indent="0">
              <a:buNone/>
              <a:defRPr sz="1300">
                <a:latin typeface="Lato Light"/>
                <a:cs typeface="Lato Light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75796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5964" y="730259"/>
            <a:ext cx="21025723" cy="2651125"/>
          </a:xfrm>
          <a:prstGeom prst="rect">
            <a:avLst/>
          </a:prstGeom>
        </p:spPr>
        <p:txBody>
          <a:bodyPr vert="horz" lIns="182811" tIns="91405" rIns="182811" bIns="91405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5964" y="3651251"/>
            <a:ext cx="21025723" cy="8702677"/>
          </a:xfrm>
          <a:prstGeom prst="rect">
            <a:avLst/>
          </a:prstGeom>
        </p:spPr>
        <p:txBody>
          <a:bodyPr vert="horz" lIns="182811" tIns="91405" rIns="182811" bIns="91405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675964" y="12712709"/>
            <a:ext cx="5484971" cy="730251"/>
          </a:xfrm>
          <a:prstGeom prst="rect">
            <a:avLst/>
          </a:prstGeom>
        </p:spPr>
        <p:txBody>
          <a:bodyPr vert="horz" lIns="182811" tIns="91405" rIns="182811" bIns="91405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  <a:latin typeface="Lato Regular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75097" y="12712709"/>
            <a:ext cx="8227457" cy="730251"/>
          </a:xfrm>
          <a:prstGeom prst="rect">
            <a:avLst/>
          </a:prstGeom>
        </p:spPr>
        <p:txBody>
          <a:bodyPr vert="horz" lIns="182811" tIns="91405" rIns="182811" bIns="91405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  <a:latin typeface="Lato Regular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216715" y="12712709"/>
            <a:ext cx="5484971" cy="730251"/>
          </a:xfrm>
          <a:prstGeom prst="rect">
            <a:avLst/>
          </a:prstGeom>
        </p:spPr>
        <p:txBody>
          <a:bodyPr vert="horz" lIns="182811" tIns="91405" rIns="182811" bIns="91405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  <a:latin typeface="Lato Regular"/>
              </a:defRPr>
            </a:lvl1pPr>
          </a:lstStyle>
          <a:p>
            <a:fld id="{FCEE2C88-6C8F-484D-AF69-578F576B1F44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23" name="Oval 22"/>
          <p:cNvSpPr>
            <a:spLocks noChangeAspect="1"/>
          </p:cNvSpPr>
          <p:nvPr userDrawn="1"/>
        </p:nvSpPr>
        <p:spPr>
          <a:xfrm>
            <a:off x="23019761" y="562493"/>
            <a:ext cx="776128" cy="7761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05" tIns="45704" rIns="91405" bIns="45704" rtlCol="0" anchor="ctr"/>
          <a:lstStyle/>
          <a:p>
            <a:pPr algn="ctr"/>
            <a:endParaRPr lang="en-US" dirty="0"/>
          </a:p>
        </p:txBody>
      </p:sp>
      <p:sp>
        <p:nvSpPr>
          <p:cNvPr id="24" name="TextBox 23"/>
          <p:cNvSpPr txBox="1"/>
          <p:nvPr userDrawn="1"/>
        </p:nvSpPr>
        <p:spPr>
          <a:xfrm>
            <a:off x="22918766" y="629351"/>
            <a:ext cx="967204" cy="553928"/>
          </a:xfrm>
          <a:prstGeom prst="rect">
            <a:avLst/>
          </a:prstGeom>
          <a:noFill/>
        </p:spPr>
        <p:txBody>
          <a:bodyPr wrap="none" lIns="182776" tIns="91389" rIns="182776" bIns="91389" rtlCol="0">
            <a:spAutoFit/>
          </a:bodyPr>
          <a:lstStyle/>
          <a:p>
            <a:pPr algn="ctr"/>
            <a:fld id="{260E2A6B-A809-4840-BF14-8648BC0BDF87}" type="slidenum">
              <a:rPr lang="id-ID" sz="2400" b="0" smtClean="0">
                <a:solidFill>
                  <a:schemeClr val="bg1"/>
                </a:solidFill>
                <a:latin typeface="Lato Regular"/>
                <a:cs typeface="Lato Regular"/>
              </a:rPr>
              <a:pPr algn="ctr"/>
              <a:t>‹Nº›</a:t>
            </a:fld>
            <a:endParaRPr lang="id-ID" sz="2400" b="0" dirty="0">
              <a:solidFill>
                <a:schemeClr val="bg1"/>
              </a:solidFill>
              <a:latin typeface="Lato Regular"/>
              <a:cs typeface="Lato Regular"/>
            </a:endParaRPr>
          </a:p>
        </p:txBody>
      </p:sp>
      <p:sp>
        <p:nvSpPr>
          <p:cNvPr id="14" name="TextBox 62"/>
          <p:cNvSpPr txBox="1"/>
          <p:nvPr userDrawn="1"/>
        </p:nvSpPr>
        <p:spPr>
          <a:xfrm>
            <a:off x="10270422" y="688644"/>
            <a:ext cx="3852304" cy="415482"/>
          </a:xfrm>
          <a:prstGeom prst="rect">
            <a:avLst/>
          </a:prstGeom>
          <a:noFill/>
        </p:spPr>
        <p:txBody>
          <a:bodyPr wrap="none" lIns="91424" tIns="45712" rIns="91424" bIns="45712">
            <a:spAutoFit/>
          </a:bodyPr>
          <a:lstStyle/>
          <a:p>
            <a:pPr algn="ctr">
              <a:defRPr/>
            </a:pPr>
            <a:r>
              <a:rPr lang="en-US" sz="2100" b="1" spc="600" dirty="0">
                <a:solidFill>
                  <a:srgbClr val="AC1D3F"/>
                </a:solidFill>
                <a:latin typeface="Lato Regular"/>
                <a:cs typeface="Lato Regular"/>
              </a:rPr>
              <a:t>Zendos </a:t>
            </a:r>
            <a:r>
              <a:rPr lang="en-US" sz="2100" b="1" spc="600" dirty="0" err="1">
                <a:solidFill>
                  <a:schemeClr val="tx2"/>
                </a:solidFill>
                <a:latin typeface="Lato Regular"/>
                <a:cs typeface="Lato Regular"/>
              </a:rPr>
              <a:t>Tecnología</a:t>
            </a:r>
            <a:endParaRPr lang="en-US" sz="2100" b="1" spc="600" dirty="0">
              <a:solidFill>
                <a:schemeClr val="tx2"/>
              </a:solidFill>
              <a:latin typeface="Lato Regular"/>
              <a:cs typeface="Lato Regular"/>
            </a:endParaRPr>
          </a:p>
        </p:txBody>
      </p:sp>
      <p:grpSp>
        <p:nvGrpSpPr>
          <p:cNvPr id="15" name="Agrupar 14"/>
          <p:cNvGrpSpPr/>
          <p:nvPr userDrawn="1"/>
        </p:nvGrpSpPr>
        <p:grpSpPr>
          <a:xfrm>
            <a:off x="11449844" y="1952647"/>
            <a:ext cx="1477962" cy="336301"/>
            <a:chOff x="11449844" y="1952645"/>
            <a:chExt cx="1477962" cy="336302"/>
          </a:xfrm>
        </p:grpSpPr>
        <p:grpSp>
          <p:nvGrpSpPr>
            <p:cNvPr id="16" name="Group 39"/>
            <p:cNvGrpSpPr>
              <a:grpSpLocks/>
            </p:cNvGrpSpPr>
            <p:nvPr/>
          </p:nvGrpSpPr>
          <p:grpSpPr bwMode="auto">
            <a:xfrm>
              <a:off x="11449844" y="2019844"/>
              <a:ext cx="1477962" cy="258763"/>
              <a:chOff x="1703388" y="2006913"/>
              <a:chExt cx="1478230" cy="258682"/>
            </a:xfrm>
          </p:grpSpPr>
          <p:sp>
            <p:nvSpPr>
              <p:cNvPr id="19" name="Oval 40"/>
              <p:cNvSpPr/>
              <p:nvPr/>
            </p:nvSpPr>
            <p:spPr>
              <a:xfrm>
                <a:off x="1703388" y="2006913"/>
                <a:ext cx="258809" cy="258682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0" name="Oval 42"/>
              <p:cNvSpPr/>
              <p:nvPr/>
            </p:nvSpPr>
            <p:spPr>
              <a:xfrm>
                <a:off x="2313099" y="2006913"/>
                <a:ext cx="258809" cy="258682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1" name="Oval 43"/>
              <p:cNvSpPr/>
              <p:nvPr/>
            </p:nvSpPr>
            <p:spPr>
              <a:xfrm>
                <a:off x="2617954" y="2006913"/>
                <a:ext cx="258809" cy="258682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8" name="Oval 44"/>
              <p:cNvSpPr/>
              <p:nvPr/>
            </p:nvSpPr>
            <p:spPr>
              <a:xfrm>
                <a:off x="2922809" y="2006913"/>
                <a:ext cx="258809" cy="258682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18" name="Imagen 17" descr="Zendos-icono.png"/>
            <p:cNvPicPr>
              <a:picLocks noChangeAspect="1"/>
            </p:cNvPicPr>
            <p:nvPr/>
          </p:nvPicPr>
          <p:blipFill>
            <a:blip r:embed="rId17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51696" y="1952645"/>
              <a:ext cx="268868" cy="336302"/>
            </a:xfrm>
            <a:prstGeom prst="rect">
              <a:avLst/>
            </a:prstGeom>
          </p:spPr>
        </p:pic>
      </p:grpSp>
      <p:sp>
        <p:nvSpPr>
          <p:cNvPr id="29" name="Rectángulo 28"/>
          <p:cNvSpPr/>
          <p:nvPr userDrawn="1"/>
        </p:nvSpPr>
        <p:spPr>
          <a:xfrm>
            <a:off x="0" y="13452794"/>
            <a:ext cx="24377650" cy="296630"/>
          </a:xfrm>
          <a:prstGeom prst="rect">
            <a:avLst/>
          </a:prstGeom>
          <a:solidFill>
            <a:srgbClr val="AC1D3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800" dirty="0"/>
          </a:p>
        </p:txBody>
      </p:sp>
    </p:spTree>
    <p:extLst>
      <p:ext uri="{BB962C8B-B14F-4D97-AF65-F5344CB8AC3E}">
        <p14:creationId xmlns:p14="http://schemas.microsoft.com/office/powerpoint/2010/main" val="1422848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8" r:id="rId1"/>
    <p:sldLayoutId id="2147483747" r:id="rId2"/>
    <p:sldLayoutId id="2147483801" r:id="rId3"/>
    <p:sldLayoutId id="2147483657" r:id="rId4"/>
    <p:sldLayoutId id="2147483821" r:id="rId5"/>
    <p:sldLayoutId id="2147483780" r:id="rId6"/>
    <p:sldLayoutId id="2147483809" r:id="rId7"/>
    <p:sldLayoutId id="2147483936" r:id="rId8"/>
    <p:sldLayoutId id="2147483844" r:id="rId9"/>
    <p:sldLayoutId id="2147483842" r:id="rId10"/>
    <p:sldLayoutId id="2147483935" r:id="rId11"/>
    <p:sldLayoutId id="2147483877" r:id="rId12"/>
    <p:sldLayoutId id="2147483922" r:id="rId13"/>
    <p:sldLayoutId id="2147483939" r:id="rId14"/>
    <p:sldLayoutId id="2147483937" r:id="rId15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xmlns:p14="http://schemas.microsoft.com/office/powerpoint/2010/main" spd="slow" advClick="0" advTm="3000"/>
    </mc:Fallback>
  </mc:AlternateContent>
  <p:hf hdr="0" dt="0"/>
  <p:txStyles>
    <p:titleStyle>
      <a:lvl1pPr algn="l" defTabSz="1828115" rtl="0" eaLnBrk="1" latinLnBrk="0" hangingPunct="1">
        <a:lnSpc>
          <a:spcPct val="90000"/>
        </a:lnSpc>
        <a:spcBef>
          <a:spcPct val="0"/>
        </a:spcBef>
        <a:buNone/>
        <a:defRPr lang="en-US" sz="6100" kern="1200">
          <a:solidFill>
            <a:schemeClr val="tx1"/>
          </a:solidFill>
          <a:latin typeface="Lato" panose="020F0502020204030203" pitchFamily="34" charset="0"/>
          <a:ea typeface="+mj-ea"/>
          <a:cs typeface="+mj-cs"/>
        </a:defRPr>
      </a:lvl1pPr>
    </p:titleStyle>
    <p:bodyStyle>
      <a:lvl1pPr marL="457029" indent="-457029" algn="l" defTabSz="1828115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lang="en-US" sz="4800" kern="1200" dirty="0" smtClean="0">
          <a:solidFill>
            <a:schemeClr val="tx1"/>
          </a:solidFill>
          <a:effectLst/>
          <a:latin typeface="Lato" panose="020F0502020204030203" pitchFamily="34" charset="0"/>
          <a:ea typeface="+mn-ea"/>
          <a:cs typeface="+mn-cs"/>
        </a:defRPr>
      </a:lvl1pPr>
      <a:lvl2pPr marL="1371085" indent="-457029" algn="l" defTabSz="1828115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4000" kern="1200" dirty="0" smtClean="0">
          <a:solidFill>
            <a:schemeClr val="tx1"/>
          </a:solidFill>
          <a:effectLst/>
          <a:latin typeface="Lato" panose="020F0502020204030203" pitchFamily="34" charset="0"/>
          <a:ea typeface="+mn-ea"/>
          <a:cs typeface="+mn-cs"/>
        </a:defRPr>
      </a:lvl2pPr>
      <a:lvl3pPr marL="2285144" indent="-457029" algn="l" defTabSz="1828115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3700" kern="1200" dirty="0" smtClean="0">
          <a:solidFill>
            <a:schemeClr val="tx1"/>
          </a:solidFill>
          <a:effectLst/>
          <a:latin typeface="Lato" panose="020F0502020204030203" pitchFamily="34" charset="0"/>
          <a:ea typeface="+mn-ea"/>
          <a:cs typeface="+mn-cs"/>
        </a:defRPr>
      </a:lvl3pPr>
      <a:lvl4pPr marL="3199200" indent="-457029" algn="l" defTabSz="1828115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3200" kern="1200" dirty="0" smtClean="0">
          <a:solidFill>
            <a:schemeClr val="tx1"/>
          </a:solidFill>
          <a:effectLst/>
          <a:latin typeface="Lato" panose="020F0502020204030203" pitchFamily="34" charset="0"/>
          <a:ea typeface="+mn-ea"/>
          <a:cs typeface="+mn-cs"/>
        </a:defRPr>
      </a:lvl4pPr>
      <a:lvl5pPr marL="4113256" indent="-457029" algn="l" defTabSz="1828115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3200" kern="1200" dirty="0">
          <a:solidFill>
            <a:schemeClr val="tx1"/>
          </a:solidFill>
          <a:effectLst/>
          <a:latin typeface="Lato" panose="020F0502020204030203" pitchFamily="34" charset="0"/>
          <a:ea typeface="+mn-ea"/>
          <a:cs typeface="+mn-cs"/>
        </a:defRPr>
      </a:lvl5pPr>
      <a:lvl6pPr marL="5027315" indent="-457029" algn="l" defTabSz="1828115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700" kern="1200">
          <a:solidFill>
            <a:schemeClr val="tx1"/>
          </a:solidFill>
          <a:latin typeface="+mn-lt"/>
          <a:ea typeface="+mn-ea"/>
          <a:cs typeface="+mn-cs"/>
        </a:defRPr>
      </a:lvl6pPr>
      <a:lvl7pPr marL="5941371" indent="-457029" algn="l" defTabSz="1828115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700" kern="1200">
          <a:solidFill>
            <a:schemeClr val="tx1"/>
          </a:solidFill>
          <a:latin typeface="+mn-lt"/>
          <a:ea typeface="+mn-ea"/>
          <a:cs typeface="+mn-cs"/>
        </a:defRPr>
      </a:lvl7pPr>
      <a:lvl8pPr marL="6855429" indent="-457029" algn="l" defTabSz="1828115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700" kern="1200">
          <a:solidFill>
            <a:schemeClr val="tx1"/>
          </a:solidFill>
          <a:latin typeface="+mn-lt"/>
          <a:ea typeface="+mn-ea"/>
          <a:cs typeface="+mn-cs"/>
        </a:defRPr>
      </a:lvl8pPr>
      <a:lvl9pPr marL="7769485" indent="-457029" algn="l" defTabSz="1828115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115" rtl="0" eaLnBrk="1" latinLnBrk="0" hangingPunct="1">
        <a:defRPr sz="3700" kern="1200">
          <a:solidFill>
            <a:schemeClr val="tx1"/>
          </a:solidFill>
          <a:latin typeface="+mn-lt"/>
          <a:ea typeface="+mn-ea"/>
          <a:cs typeface="+mn-cs"/>
        </a:defRPr>
      </a:lvl1pPr>
      <a:lvl2pPr marL="914056" algn="l" defTabSz="1828115" rtl="0" eaLnBrk="1" latinLnBrk="0" hangingPunct="1">
        <a:defRPr sz="37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115" algn="l" defTabSz="1828115" rtl="0" eaLnBrk="1" latinLnBrk="0" hangingPunct="1">
        <a:defRPr sz="3700" kern="1200">
          <a:solidFill>
            <a:schemeClr val="tx1"/>
          </a:solidFill>
          <a:latin typeface="+mn-lt"/>
          <a:ea typeface="+mn-ea"/>
          <a:cs typeface="+mn-cs"/>
        </a:defRPr>
      </a:lvl3pPr>
      <a:lvl4pPr marL="2742171" algn="l" defTabSz="1828115" rtl="0" eaLnBrk="1" latinLnBrk="0" hangingPunct="1">
        <a:defRPr sz="3700" kern="1200">
          <a:solidFill>
            <a:schemeClr val="tx1"/>
          </a:solidFill>
          <a:latin typeface="+mn-lt"/>
          <a:ea typeface="+mn-ea"/>
          <a:cs typeface="+mn-cs"/>
        </a:defRPr>
      </a:lvl4pPr>
      <a:lvl5pPr marL="3656229" algn="l" defTabSz="1828115" rtl="0" eaLnBrk="1" latinLnBrk="0" hangingPunct="1">
        <a:defRPr sz="3700" kern="1200">
          <a:solidFill>
            <a:schemeClr val="tx1"/>
          </a:solidFill>
          <a:latin typeface="+mn-lt"/>
          <a:ea typeface="+mn-ea"/>
          <a:cs typeface="+mn-cs"/>
        </a:defRPr>
      </a:lvl5pPr>
      <a:lvl6pPr marL="4570285" algn="l" defTabSz="1828115" rtl="0" eaLnBrk="1" latinLnBrk="0" hangingPunct="1">
        <a:defRPr sz="3700" kern="1200">
          <a:solidFill>
            <a:schemeClr val="tx1"/>
          </a:solidFill>
          <a:latin typeface="+mn-lt"/>
          <a:ea typeface="+mn-ea"/>
          <a:cs typeface="+mn-cs"/>
        </a:defRPr>
      </a:lvl6pPr>
      <a:lvl7pPr marL="5484344" algn="l" defTabSz="1828115" rtl="0" eaLnBrk="1" latinLnBrk="0" hangingPunct="1">
        <a:defRPr sz="3700" kern="1200">
          <a:solidFill>
            <a:schemeClr val="tx1"/>
          </a:solidFill>
          <a:latin typeface="+mn-lt"/>
          <a:ea typeface="+mn-ea"/>
          <a:cs typeface="+mn-cs"/>
        </a:defRPr>
      </a:lvl7pPr>
      <a:lvl8pPr marL="6398400" algn="l" defTabSz="1828115" rtl="0" eaLnBrk="1" latinLnBrk="0" hangingPunct="1">
        <a:defRPr sz="3700" kern="1200">
          <a:solidFill>
            <a:schemeClr val="tx1"/>
          </a:solidFill>
          <a:latin typeface="+mn-lt"/>
          <a:ea typeface="+mn-ea"/>
          <a:cs typeface="+mn-cs"/>
        </a:defRPr>
      </a:lvl8pPr>
      <a:lvl9pPr marL="7312456" algn="l" defTabSz="1828115" rtl="0" eaLnBrk="1" latinLnBrk="0" hangingPunct="1">
        <a:defRPr sz="3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19200" y="549275"/>
            <a:ext cx="21939250" cy="2286000"/>
          </a:xfrm>
          <a:prstGeom prst="rect">
            <a:avLst/>
          </a:prstGeom>
        </p:spPr>
        <p:txBody>
          <a:bodyPr vert="horz" lIns="91424" tIns="45712" rIns="91424" bIns="45712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200" y="3200400"/>
            <a:ext cx="21939250" cy="9051925"/>
          </a:xfrm>
          <a:prstGeom prst="rect">
            <a:avLst/>
          </a:prstGeom>
        </p:spPr>
        <p:txBody>
          <a:bodyPr vert="horz" lIns="91424" tIns="45712" rIns="91424" bIns="45712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19202" y="12712699"/>
            <a:ext cx="5688012" cy="730251"/>
          </a:xfrm>
          <a:prstGeom prst="rect">
            <a:avLst/>
          </a:prstGeom>
        </p:spPr>
        <p:txBody>
          <a:bodyPr vert="horz" lIns="91424" tIns="45712" rIns="91424" bIns="45712" rtlCol="0" anchor="ctr"/>
          <a:lstStyle>
            <a:lvl1pPr algn="l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329616" y="12712699"/>
            <a:ext cx="7718424" cy="730251"/>
          </a:xfrm>
          <a:prstGeom prst="rect">
            <a:avLst/>
          </a:prstGeom>
        </p:spPr>
        <p:txBody>
          <a:bodyPr vert="horz" lIns="91424" tIns="45712" rIns="91424" bIns="45712" rtlCol="0" anchor="ctr"/>
          <a:lstStyle>
            <a:lvl1pPr algn="ct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470438" y="12712699"/>
            <a:ext cx="5688012" cy="730251"/>
          </a:xfrm>
          <a:prstGeom prst="rect">
            <a:avLst/>
          </a:prstGeom>
        </p:spPr>
        <p:txBody>
          <a:bodyPr vert="horz" lIns="91424" tIns="45712" rIns="91424" bIns="45712" rtlCol="0" anchor="ctr"/>
          <a:lstStyle>
            <a:lvl1pPr algn="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4961FF-5FE8-EB4D-989B-E161B1A2E7CF}" type="slidenum">
              <a:t>‹Nº›</a:t>
            </a:fld>
            <a:endParaRPr lang="en-US"/>
          </a:p>
        </p:txBody>
      </p:sp>
      <p:sp>
        <p:nvSpPr>
          <p:cNvPr id="9" name="Oval 22"/>
          <p:cNvSpPr>
            <a:spLocks noChangeAspect="1"/>
          </p:cNvSpPr>
          <p:nvPr userDrawn="1"/>
        </p:nvSpPr>
        <p:spPr>
          <a:xfrm>
            <a:off x="23019761" y="562493"/>
            <a:ext cx="776128" cy="7761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05" tIns="45704" rIns="91405" bIns="45704" rtlCol="0" anchor="ctr"/>
          <a:lstStyle/>
          <a:p>
            <a:pPr algn="ctr"/>
            <a:endParaRPr lang="en-US" dirty="0"/>
          </a:p>
        </p:txBody>
      </p:sp>
      <p:sp>
        <p:nvSpPr>
          <p:cNvPr id="10" name="TextBox 23"/>
          <p:cNvSpPr txBox="1"/>
          <p:nvPr userDrawn="1"/>
        </p:nvSpPr>
        <p:spPr>
          <a:xfrm>
            <a:off x="22918766" y="629351"/>
            <a:ext cx="967204" cy="553928"/>
          </a:xfrm>
          <a:prstGeom prst="rect">
            <a:avLst/>
          </a:prstGeom>
          <a:noFill/>
        </p:spPr>
        <p:txBody>
          <a:bodyPr wrap="none" lIns="182776" tIns="91389" rIns="182776" bIns="91389" rtlCol="0">
            <a:spAutoFit/>
          </a:bodyPr>
          <a:lstStyle/>
          <a:p>
            <a:pPr algn="ctr"/>
            <a:fld id="{260E2A6B-A809-4840-BF14-8648BC0BDF87}" type="slidenum">
              <a:rPr lang="id-ID" sz="2400" b="0" smtClean="0">
                <a:solidFill>
                  <a:schemeClr val="bg1"/>
                </a:solidFill>
                <a:latin typeface="Lato Regular"/>
                <a:cs typeface="Lato Regular"/>
              </a:rPr>
              <a:pPr algn="ctr"/>
              <a:t>‹Nº›</a:t>
            </a:fld>
            <a:endParaRPr lang="id-ID" sz="2400" b="0" dirty="0">
              <a:solidFill>
                <a:schemeClr val="bg1"/>
              </a:solidFill>
              <a:latin typeface="Lato Regular"/>
              <a:cs typeface="Lato Regular"/>
            </a:endParaRPr>
          </a:p>
        </p:txBody>
      </p:sp>
      <p:sp>
        <p:nvSpPr>
          <p:cNvPr id="11" name="TextBox 62"/>
          <p:cNvSpPr txBox="1"/>
          <p:nvPr userDrawn="1"/>
        </p:nvSpPr>
        <p:spPr>
          <a:xfrm>
            <a:off x="10270422" y="688644"/>
            <a:ext cx="3852304" cy="415482"/>
          </a:xfrm>
          <a:prstGeom prst="rect">
            <a:avLst/>
          </a:prstGeom>
          <a:noFill/>
        </p:spPr>
        <p:txBody>
          <a:bodyPr wrap="none" lIns="91424" tIns="45712" rIns="91424" bIns="45712">
            <a:spAutoFit/>
          </a:bodyPr>
          <a:lstStyle/>
          <a:p>
            <a:pPr algn="ctr">
              <a:defRPr/>
            </a:pPr>
            <a:r>
              <a:rPr lang="en-US" sz="2100" b="1" spc="600" dirty="0">
                <a:solidFill>
                  <a:srgbClr val="AC1D3F"/>
                </a:solidFill>
                <a:latin typeface="Lato Regular"/>
                <a:cs typeface="Lato Regular"/>
              </a:rPr>
              <a:t>Zendos </a:t>
            </a:r>
            <a:r>
              <a:rPr lang="en-US" sz="2100" b="1" spc="600" dirty="0" err="1">
                <a:solidFill>
                  <a:srgbClr val="AC1D3F"/>
                </a:solidFill>
                <a:latin typeface="Lato Regular"/>
                <a:cs typeface="Lato Regular"/>
              </a:rPr>
              <a:t>Tecnología</a:t>
            </a:r>
            <a:endParaRPr lang="en-US" sz="2100" b="1" spc="600" dirty="0">
              <a:solidFill>
                <a:srgbClr val="AC1D3F"/>
              </a:solidFill>
              <a:latin typeface="Lato Regular"/>
              <a:cs typeface="Lato Regular"/>
            </a:endParaRPr>
          </a:p>
        </p:txBody>
      </p:sp>
      <p:grpSp>
        <p:nvGrpSpPr>
          <p:cNvPr id="12" name="Agrupar 11"/>
          <p:cNvGrpSpPr/>
          <p:nvPr userDrawn="1"/>
        </p:nvGrpSpPr>
        <p:grpSpPr>
          <a:xfrm>
            <a:off x="11449844" y="1952647"/>
            <a:ext cx="1477962" cy="336301"/>
            <a:chOff x="11449844" y="1952645"/>
            <a:chExt cx="1477962" cy="336302"/>
          </a:xfrm>
        </p:grpSpPr>
        <p:grpSp>
          <p:nvGrpSpPr>
            <p:cNvPr id="13" name="Group 39"/>
            <p:cNvGrpSpPr>
              <a:grpSpLocks/>
            </p:cNvGrpSpPr>
            <p:nvPr/>
          </p:nvGrpSpPr>
          <p:grpSpPr bwMode="auto">
            <a:xfrm>
              <a:off x="11449844" y="2019844"/>
              <a:ext cx="1477962" cy="258763"/>
              <a:chOff x="1703388" y="2006913"/>
              <a:chExt cx="1478230" cy="258682"/>
            </a:xfrm>
          </p:grpSpPr>
          <p:sp>
            <p:nvSpPr>
              <p:cNvPr id="15" name="Oval 40"/>
              <p:cNvSpPr/>
              <p:nvPr/>
            </p:nvSpPr>
            <p:spPr>
              <a:xfrm>
                <a:off x="1703388" y="2006913"/>
                <a:ext cx="258809" cy="258682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6" name="Oval 42"/>
              <p:cNvSpPr/>
              <p:nvPr/>
            </p:nvSpPr>
            <p:spPr>
              <a:xfrm>
                <a:off x="2313099" y="2006913"/>
                <a:ext cx="258809" cy="258682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7" name="Oval 43"/>
              <p:cNvSpPr/>
              <p:nvPr/>
            </p:nvSpPr>
            <p:spPr>
              <a:xfrm>
                <a:off x="2617954" y="2006913"/>
                <a:ext cx="258809" cy="258682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8" name="Oval 44"/>
              <p:cNvSpPr/>
              <p:nvPr/>
            </p:nvSpPr>
            <p:spPr>
              <a:xfrm>
                <a:off x="2922809" y="2006913"/>
                <a:ext cx="258809" cy="258682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14" name="Imagen 13" descr="Zendos-icono.png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51696" y="1952645"/>
              <a:ext cx="268868" cy="336302"/>
            </a:xfrm>
            <a:prstGeom prst="rect">
              <a:avLst/>
            </a:prstGeom>
          </p:spPr>
        </p:pic>
      </p:grpSp>
      <p:sp>
        <p:nvSpPr>
          <p:cNvPr id="19" name="Rectángulo 18"/>
          <p:cNvSpPr/>
          <p:nvPr userDrawn="1"/>
        </p:nvSpPr>
        <p:spPr>
          <a:xfrm>
            <a:off x="0" y="13452794"/>
            <a:ext cx="24377650" cy="296630"/>
          </a:xfrm>
          <a:prstGeom prst="rect">
            <a:avLst/>
          </a:prstGeom>
          <a:solidFill>
            <a:srgbClr val="AC1D3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800" dirty="0"/>
          </a:p>
        </p:txBody>
      </p:sp>
    </p:spTree>
    <p:extLst>
      <p:ext uri="{BB962C8B-B14F-4D97-AF65-F5344CB8AC3E}">
        <p14:creationId xmlns:p14="http://schemas.microsoft.com/office/powerpoint/2010/main" val="9329987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3" r:id="rId1"/>
    <p:sldLayoutId id="2147483954" r:id="rId2"/>
  </p:sldLayoutIdLst>
  <p:hf hdr="0" dt="0"/>
  <p:txStyles>
    <p:titleStyle>
      <a:lvl1pPr algn="ctr" defTabSz="457120" rtl="0" eaLnBrk="1" latinLnBrk="0" hangingPunct="1">
        <a:spcBef>
          <a:spcPct val="0"/>
        </a:spcBef>
        <a:buNone/>
        <a:defRPr sz="45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41" indent="-342841" algn="l" defTabSz="45712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819" indent="-285699" algn="l" defTabSz="457120" rtl="0" eaLnBrk="1" latinLnBrk="0" hangingPunct="1">
        <a:spcBef>
          <a:spcPct val="20000"/>
        </a:spcBef>
        <a:buFont typeface="Arial"/>
        <a:buChar char="–"/>
        <a:defRPr sz="29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800" indent="-228560" algn="l" defTabSz="45712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920" indent="-228560" algn="l" defTabSz="45712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040" indent="-228560" algn="l" defTabSz="457120" rtl="0" eaLnBrk="1" latinLnBrk="0" hangingPunct="1">
        <a:spcBef>
          <a:spcPct val="20000"/>
        </a:spcBef>
        <a:buFont typeface="Arial"/>
        <a:buChar char="»"/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160" indent="-228560" algn="l" defTabSz="457120" rtl="0" eaLnBrk="1" latinLnBrk="0" hangingPunct="1">
        <a:spcBef>
          <a:spcPct val="20000"/>
        </a:spcBef>
        <a:buFont typeface="Arial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280" indent="-228560" algn="l" defTabSz="457120" rtl="0" eaLnBrk="1" latinLnBrk="0" hangingPunct="1">
        <a:spcBef>
          <a:spcPct val="20000"/>
        </a:spcBef>
        <a:buFont typeface="Arial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400" indent="-228560" algn="l" defTabSz="457120" rtl="0" eaLnBrk="1" latinLnBrk="0" hangingPunct="1">
        <a:spcBef>
          <a:spcPct val="20000"/>
        </a:spcBef>
        <a:buFont typeface="Arial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520" indent="-228560" algn="l" defTabSz="457120" rtl="0" eaLnBrk="1" latinLnBrk="0" hangingPunct="1">
        <a:spcBef>
          <a:spcPct val="20000"/>
        </a:spcBef>
        <a:buFont typeface="Arial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2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20" algn="l" defTabSz="45712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algn="l" defTabSz="45712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60" algn="l" defTabSz="45712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480" algn="l" defTabSz="45712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00" algn="l" defTabSz="45712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20" algn="l" defTabSz="45712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840" algn="l" defTabSz="45712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960" algn="l" defTabSz="45712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19200" y="549275"/>
            <a:ext cx="21939250" cy="2286000"/>
          </a:xfrm>
          <a:prstGeom prst="rect">
            <a:avLst/>
          </a:prstGeom>
        </p:spPr>
        <p:txBody>
          <a:bodyPr vert="horz" lIns="91424" tIns="45712" rIns="91424" bIns="45712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200" y="3200400"/>
            <a:ext cx="21939250" cy="9051925"/>
          </a:xfrm>
          <a:prstGeom prst="rect">
            <a:avLst/>
          </a:prstGeom>
        </p:spPr>
        <p:txBody>
          <a:bodyPr vert="horz" lIns="91424" tIns="45712" rIns="91424" bIns="45712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19202" y="12712699"/>
            <a:ext cx="5688012" cy="730251"/>
          </a:xfrm>
          <a:prstGeom prst="rect">
            <a:avLst/>
          </a:prstGeom>
        </p:spPr>
        <p:txBody>
          <a:bodyPr vert="horz" lIns="91424" tIns="45712" rIns="91424" bIns="45712" rtlCol="0" anchor="ctr"/>
          <a:lstStyle>
            <a:lvl1pPr algn="l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329616" y="12712699"/>
            <a:ext cx="7718424" cy="730251"/>
          </a:xfrm>
          <a:prstGeom prst="rect">
            <a:avLst/>
          </a:prstGeom>
        </p:spPr>
        <p:txBody>
          <a:bodyPr vert="horz" lIns="91424" tIns="45712" rIns="91424" bIns="45712" rtlCol="0" anchor="ctr"/>
          <a:lstStyle>
            <a:lvl1pPr algn="ct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470438" y="12712699"/>
            <a:ext cx="5688012" cy="730251"/>
          </a:xfrm>
          <a:prstGeom prst="rect">
            <a:avLst/>
          </a:prstGeom>
        </p:spPr>
        <p:txBody>
          <a:bodyPr vert="horz" lIns="91424" tIns="45712" rIns="91424" bIns="45712" rtlCol="0" anchor="ctr"/>
          <a:lstStyle>
            <a:lvl1pPr algn="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B39DA8-C465-9E4F-B88A-1C86D678B1F2}" type="slidenum"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5075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4" r:id="rId1"/>
    <p:sldLayoutId id="2147483941" r:id="rId2"/>
    <p:sldLayoutId id="2147483958" r:id="rId3"/>
    <p:sldLayoutId id="2147483959" r:id="rId4"/>
  </p:sldLayoutIdLst>
  <p:hf hdr="0" dt="0"/>
  <p:txStyles>
    <p:titleStyle>
      <a:lvl1pPr algn="ctr" defTabSz="457120" rtl="0" eaLnBrk="1" latinLnBrk="0" hangingPunct="1">
        <a:spcBef>
          <a:spcPct val="0"/>
        </a:spcBef>
        <a:buNone/>
        <a:defRPr sz="45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41" indent="-342841" algn="l" defTabSz="45712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819" indent="-285699" algn="l" defTabSz="457120" rtl="0" eaLnBrk="1" latinLnBrk="0" hangingPunct="1">
        <a:spcBef>
          <a:spcPct val="20000"/>
        </a:spcBef>
        <a:buFont typeface="Arial"/>
        <a:buChar char="–"/>
        <a:defRPr sz="29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800" indent="-228560" algn="l" defTabSz="45712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920" indent="-228560" algn="l" defTabSz="45712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040" indent="-228560" algn="l" defTabSz="457120" rtl="0" eaLnBrk="1" latinLnBrk="0" hangingPunct="1">
        <a:spcBef>
          <a:spcPct val="20000"/>
        </a:spcBef>
        <a:buFont typeface="Arial"/>
        <a:buChar char="»"/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160" indent="-228560" algn="l" defTabSz="457120" rtl="0" eaLnBrk="1" latinLnBrk="0" hangingPunct="1">
        <a:spcBef>
          <a:spcPct val="20000"/>
        </a:spcBef>
        <a:buFont typeface="Arial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280" indent="-228560" algn="l" defTabSz="457120" rtl="0" eaLnBrk="1" latinLnBrk="0" hangingPunct="1">
        <a:spcBef>
          <a:spcPct val="20000"/>
        </a:spcBef>
        <a:buFont typeface="Arial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400" indent="-228560" algn="l" defTabSz="457120" rtl="0" eaLnBrk="1" latinLnBrk="0" hangingPunct="1">
        <a:spcBef>
          <a:spcPct val="20000"/>
        </a:spcBef>
        <a:buFont typeface="Arial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520" indent="-228560" algn="l" defTabSz="457120" rtl="0" eaLnBrk="1" latinLnBrk="0" hangingPunct="1">
        <a:spcBef>
          <a:spcPct val="20000"/>
        </a:spcBef>
        <a:buFont typeface="Arial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2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20" algn="l" defTabSz="45712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algn="l" defTabSz="45712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60" algn="l" defTabSz="45712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480" algn="l" defTabSz="45712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00" algn="l" defTabSz="45712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20" algn="l" defTabSz="45712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840" algn="l" defTabSz="45712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960" algn="l" defTabSz="45712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0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74" y="0"/>
            <a:ext cx="24398816" cy="13737042"/>
          </a:xfrm>
          <a:prstGeom prst="rect">
            <a:avLst/>
          </a:prstGeom>
        </p:spPr>
      </p:pic>
      <p:sp>
        <p:nvSpPr>
          <p:cNvPr id="43" name="Freeform 39"/>
          <p:cNvSpPr>
            <a:spLocks noChangeAspect="1" noChangeArrowheads="1"/>
          </p:cNvSpPr>
          <p:nvPr/>
        </p:nvSpPr>
        <p:spPr bwMode="auto">
          <a:xfrm>
            <a:off x="11790945" y="10852687"/>
            <a:ext cx="197671" cy="197672"/>
          </a:xfrm>
          <a:custGeom>
            <a:avLst/>
            <a:gdLst>
              <a:gd name="T0" fmla="*/ 247 w 248"/>
              <a:gd name="T1" fmla="*/ 124 h 251"/>
              <a:gd name="T2" fmla="*/ 247 w 248"/>
              <a:gd name="T3" fmla="*/ 124 h 251"/>
              <a:gd name="T4" fmla="*/ 123 w 248"/>
              <a:gd name="T5" fmla="*/ 250 h 251"/>
              <a:gd name="T6" fmla="*/ 0 w 248"/>
              <a:gd name="T7" fmla="*/ 124 h 251"/>
              <a:gd name="T8" fmla="*/ 123 w 248"/>
              <a:gd name="T9" fmla="*/ 0 h 251"/>
              <a:gd name="T10" fmla="*/ 247 w 248"/>
              <a:gd name="T11" fmla="*/ 124 h 2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48" h="251">
                <a:moveTo>
                  <a:pt x="247" y="124"/>
                </a:moveTo>
                <a:lnTo>
                  <a:pt x="247" y="124"/>
                </a:lnTo>
                <a:cubicBezTo>
                  <a:pt x="247" y="194"/>
                  <a:pt x="191" y="250"/>
                  <a:pt x="123" y="250"/>
                </a:cubicBezTo>
                <a:cubicBezTo>
                  <a:pt x="55" y="250"/>
                  <a:pt x="0" y="194"/>
                  <a:pt x="0" y="124"/>
                </a:cubicBezTo>
                <a:cubicBezTo>
                  <a:pt x="0" y="56"/>
                  <a:pt x="55" y="0"/>
                  <a:pt x="123" y="0"/>
                </a:cubicBezTo>
                <a:cubicBezTo>
                  <a:pt x="191" y="0"/>
                  <a:pt x="247" y="56"/>
                  <a:pt x="247" y="124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lIns="91424" tIns="45712" rIns="91424" bIns="45712" anchor="ctr"/>
          <a:lstStyle/>
          <a:p>
            <a:endParaRPr lang="en-US"/>
          </a:p>
        </p:txBody>
      </p:sp>
      <p:sp>
        <p:nvSpPr>
          <p:cNvPr id="31" name="Freeform 205"/>
          <p:cNvSpPr>
            <a:spLocks noChangeArrowheads="1"/>
          </p:cNvSpPr>
          <p:nvPr/>
        </p:nvSpPr>
        <p:spPr bwMode="auto">
          <a:xfrm>
            <a:off x="10225600" y="2629023"/>
            <a:ext cx="3606661" cy="2369485"/>
          </a:xfrm>
          <a:custGeom>
            <a:avLst/>
            <a:gdLst>
              <a:gd name="T0" fmla="*/ 3350 w 15554"/>
              <a:gd name="T1" fmla="*/ 8784 h 10217"/>
              <a:gd name="T2" fmla="*/ 4131 w 15554"/>
              <a:gd name="T3" fmla="*/ 6256 h 10217"/>
              <a:gd name="T4" fmla="*/ 3994 w 15554"/>
              <a:gd name="T5" fmla="*/ 6866 h 10217"/>
              <a:gd name="T6" fmla="*/ 2514 w 15554"/>
              <a:gd name="T7" fmla="*/ 5214 h 10217"/>
              <a:gd name="T8" fmla="*/ 1144 w 15554"/>
              <a:gd name="T9" fmla="*/ 5509 h 10217"/>
              <a:gd name="T10" fmla="*/ 527 w 15554"/>
              <a:gd name="T11" fmla="*/ 5564 h 10217"/>
              <a:gd name="T12" fmla="*/ 521 w 15554"/>
              <a:gd name="T13" fmla="*/ 5557 h 10217"/>
              <a:gd name="T14" fmla="*/ 0 w 15554"/>
              <a:gd name="T15" fmla="*/ 4748 h 10217"/>
              <a:gd name="T16" fmla="*/ 431 w 15554"/>
              <a:gd name="T17" fmla="*/ 3741 h 10217"/>
              <a:gd name="T18" fmla="*/ 664 w 15554"/>
              <a:gd name="T19" fmla="*/ 3186 h 10217"/>
              <a:gd name="T20" fmla="*/ 1884 w 15554"/>
              <a:gd name="T21" fmla="*/ 2295 h 10217"/>
              <a:gd name="T22" fmla="*/ 3207 w 15554"/>
              <a:gd name="T23" fmla="*/ 1466 h 10217"/>
              <a:gd name="T24" fmla="*/ 4221 w 15554"/>
              <a:gd name="T25" fmla="*/ 877 h 10217"/>
              <a:gd name="T26" fmla="*/ 4234 w 15554"/>
              <a:gd name="T27" fmla="*/ 870 h 10217"/>
              <a:gd name="T28" fmla="*/ 5331 w 15554"/>
              <a:gd name="T29" fmla="*/ 226 h 10217"/>
              <a:gd name="T30" fmla="*/ 5468 w 15554"/>
              <a:gd name="T31" fmla="*/ 151 h 10217"/>
              <a:gd name="T32" fmla="*/ 5605 w 15554"/>
              <a:gd name="T33" fmla="*/ 62 h 10217"/>
              <a:gd name="T34" fmla="*/ 5707 w 15554"/>
              <a:gd name="T35" fmla="*/ 7 h 10217"/>
              <a:gd name="T36" fmla="*/ 5714 w 15554"/>
              <a:gd name="T37" fmla="*/ 0 h 10217"/>
              <a:gd name="T38" fmla="*/ 5714 w 15554"/>
              <a:gd name="T39" fmla="*/ 0 h 10217"/>
              <a:gd name="T40" fmla="*/ 7105 w 15554"/>
              <a:gd name="T41" fmla="*/ 219 h 10217"/>
              <a:gd name="T42" fmla="*/ 8846 w 15554"/>
              <a:gd name="T43" fmla="*/ 487 h 10217"/>
              <a:gd name="T44" fmla="*/ 8887 w 15554"/>
              <a:gd name="T45" fmla="*/ 493 h 10217"/>
              <a:gd name="T46" fmla="*/ 9133 w 15554"/>
              <a:gd name="T47" fmla="*/ 535 h 10217"/>
              <a:gd name="T48" fmla="*/ 9147 w 15554"/>
              <a:gd name="T49" fmla="*/ 535 h 10217"/>
              <a:gd name="T50" fmla="*/ 9310 w 15554"/>
              <a:gd name="T51" fmla="*/ 562 h 10217"/>
              <a:gd name="T52" fmla="*/ 9427 w 15554"/>
              <a:gd name="T53" fmla="*/ 603 h 10217"/>
              <a:gd name="T54" fmla="*/ 9468 w 15554"/>
              <a:gd name="T55" fmla="*/ 617 h 10217"/>
              <a:gd name="T56" fmla="*/ 10558 w 15554"/>
              <a:gd name="T57" fmla="*/ 1035 h 10217"/>
              <a:gd name="T58" fmla="*/ 10770 w 15554"/>
              <a:gd name="T59" fmla="*/ 1117 h 10217"/>
              <a:gd name="T60" fmla="*/ 11208 w 15554"/>
              <a:gd name="T61" fmla="*/ 1281 h 10217"/>
              <a:gd name="T62" fmla="*/ 11208 w 15554"/>
              <a:gd name="T63" fmla="*/ 1281 h 10217"/>
              <a:gd name="T64" fmla="*/ 12127 w 15554"/>
              <a:gd name="T65" fmla="*/ 1631 h 10217"/>
              <a:gd name="T66" fmla="*/ 12709 w 15554"/>
              <a:gd name="T67" fmla="*/ 1850 h 10217"/>
              <a:gd name="T68" fmla="*/ 12737 w 15554"/>
              <a:gd name="T69" fmla="*/ 1857 h 10217"/>
              <a:gd name="T70" fmla="*/ 14785 w 15554"/>
              <a:gd name="T71" fmla="*/ 2638 h 10217"/>
              <a:gd name="T72" fmla="*/ 15354 w 15554"/>
              <a:gd name="T73" fmla="*/ 3817 h 10217"/>
              <a:gd name="T74" fmla="*/ 15402 w 15554"/>
              <a:gd name="T75" fmla="*/ 3913 h 10217"/>
              <a:gd name="T76" fmla="*/ 15553 w 15554"/>
              <a:gd name="T77" fmla="*/ 4221 h 10217"/>
              <a:gd name="T78" fmla="*/ 14813 w 15554"/>
              <a:gd name="T79" fmla="*/ 5934 h 10217"/>
              <a:gd name="T80" fmla="*/ 14621 w 15554"/>
              <a:gd name="T81" fmla="*/ 6365 h 10217"/>
              <a:gd name="T82" fmla="*/ 15553 w 15554"/>
              <a:gd name="T83" fmla="*/ 7421 h 10217"/>
              <a:gd name="T84" fmla="*/ 15464 w 15554"/>
              <a:gd name="T85" fmla="*/ 7654 h 10217"/>
              <a:gd name="T86" fmla="*/ 14525 w 15554"/>
              <a:gd name="T87" fmla="*/ 10216 h 10217"/>
              <a:gd name="T88" fmla="*/ 13970 w 15554"/>
              <a:gd name="T89" fmla="*/ 10216 h 10217"/>
              <a:gd name="T90" fmla="*/ 13984 w 15554"/>
              <a:gd name="T91" fmla="*/ 9778 h 10217"/>
              <a:gd name="T92" fmla="*/ 13984 w 15554"/>
              <a:gd name="T93" fmla="*/ 9778 h 10217"/>
              <a:gd name="T94" fmla="*/ 13997 w 15554"/>
              <a:gd name="T95" fmla="*/ 8291 h 10217"/>
              <a:gd name="T96" fmla="*/ 11935 w 15554"/>
              <a:gd name="T97" fmla="*/ 7366 h 10217"/>
              <a:gd name="T98" fmla="*/ 11935 w 15554"/>
              <a:gd name="T99" fmla="*/ 7366 h 10217"/>
              <a:gd name="T100" fmla="*/ 11085 w 15554"/>
              <a:gd name="T101" fmla="*/ 6989 h 10217"/>
              <a:gd name="T102" fmla="*/ 9468 w 15554"/>
              <a:gd name="T103" fmla="*/ 7188 h 10217"/>
              <a:gd name="T104" fmla="*/ 8928 w 15554"/>
              <a:gd name="T105" fmla="*/ 7256 h 10217"/>
              <a:gd name="T106" fmla="*/ 8633 w 15554"/>
              <a:gd name="T107" fmla="*/ 7297 h 10217"/>
              <a:gd name="T108" fmla="*/ 5468 w 15554"/>
              <a:gd name="T109" fmla="*/ 6708 h 10217"/>
              <a:gd name="T110" fmla="*/ 4549 w 15554"/>
              <a:gd name="T111" fmla="*/ 8695 h 10217"/>
              <a:gd name="T112" fmla="*/ 3755 w 15554"/>
              <a:gd name="T113" fmla="*/ 10216 h 102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15554" h="10217">
                <a:moveTo>
                  <a:pt x="3350" y="8784"/>
                </a:moveTo>
                <a:lnTo>
                  <a:pt x="4131" y="6256"/>
                </a:lnTo>
                <a:lnTo>
                  <a:pt x="3994" y="6866"/>
                </a:lnTo>
                <a:lnTo>
                  <a:pt x="2514" y="5214"/>
                </a:lnTo>
                <a:lnTo>
                  <a:pt x="1144" y="5509"/>
                </a:lnTo>
                <a:lnTo>
                  <a:pt x="527" y="5564"/>
                </a:lnTo>
                <a:lnTo>
                  <a:pt x="521" y="5557"/>
                </a:lnTo>
                <a:lnTo>
                  <a:pt x="0" y="4748"/>
                </a:lnTo>
                <a:lnTo>
                  <a:pt x="431" y="3741"/>
                </a:lnTo>
                <a:lnTo>
                  <a:pt x="664" y="3186"/>
                </a:lnTo>
                <a:lnTo>
                  <a:pt x="1884" y="2295"/>
                </a:lnTo>
                <a:lnTo>
                  <a:pt x="3207" y="1466"/>
                </a:lnTo>
                <a:lnTo>
                  <a:pt x="4221" y="877"/>
                </a:lnTo>
                <a:lnTo>
                  <a:pt x="4234" y="870"/>
                </a:lnTo>
                <a:lnTo>
                  <a:pt x="5331" y="226"/>
                </a:lnTo>
                <a:lnTo>
                  <a:pt x="5468" y="151"/>
                </a:lnTo>
                <a:lnTo>
                  <a:pt x="5605" y="62"/>
                </a:lnTo>
                <a:lnTo>
                  <a:pt x="5707" y="7"/>
                </a:lnTo>
                <a:lnTo>
                  <a:pt x="5714" y="0"/>
                </a:lnTo>
                <a:lnTo>
                  <a:pt x="5714" y="0"/>
                </a:lnTo>
                <a:lnTo>
                  <a:pt x="7105" y="219"/>
                </a:lnTo>
                <a:lnTo>
                  <a:pt x="8846" y="487"/>
                </a:lnTo>
                <a:lnTo>
                  <a:pt x="8887" y="493"/>
                </a:lnTo>
                <a:lnTo>
                  <a:pt x="9133" y="535"/>
                </a:lnTo>
                <a:lnTo>
                  <a:pt x="9147" y="535"/>
                </a:lnTo>
                <a:lnTo>
                  <a:pt x="9310" y="562"/>
                </a:lnTo>
                <a:lnTo>
                  <a:pt x="9427" y="603"/>
                </a:lnTo>
                <a:lnTo>
                  <a:pt x="9468" y="617"/>
                </a:lnTo>
                <a:lnTo>
                  <a:pt x="10558" y="1035"/>
                </a:lnTo>
                <a:lnTo>
                  <a:pt x="10770" y="1117"/>
                </a:lnTo>
                <a:lnTo>
                  <a:pt x="11208" y="1281"/>
                </a:lnTo>
                <a:lnTo>
                  <a:pt x="11208" y="1281"/>
                </a:lnTo>
                <a:lnTo>
                  <a:pt x="12127" y="1631"/>
                </a:lnTo>
                <a:lnTo>
                  <a:pt x="12709" y="1850"/>
                </a:lnTo>
                <a:lnTo>
                  <a:pt x="12737" y="1857"/>
                </a:lnTo>
                <a:lnTo>
                  <a:pt x="14785" y="2638"/>
                </a:lnTo>
                <a:lnTo>
                  <a:pt x="15354" y="3817"/>
                </a:lnTo>
                <a:lnTo>
                  <a:pt x="15402" y="3913"/>
                </a:lnTo>
                <a:lnTo>
                  <a:pt x="15553" y="4221"/>
                </a:lnTo>
                <a:lnTo>
                  <a:pt x="14813" y="5934"/>
                </a:lnTo>
                <a:lnTo>
                  <a:pt x="14621" y="6365"/>
                </a:lnTo>
                <a:lnTo>
                  <a:pt x="15553" y="7421"/>
                </a:lnTo>
                <a:lnTo>
                  <a:pt x="15464" y="7654"/>
                </a:lnTo>
                <a:lnTo>
                  <a:pt x="14525" y="10216"/>
                </a:lnTo>
                <a:lnTo>
                  <a:pt x="13970" y="10216"/>
                </a:lnTo>
                <a:lnTo>
                  <a:pt x="13984" y="9778"/>
                </a:lnTo>
                <a:lnTo>
                  <a:pt x="13984" y="9778"/>
                </a:lnTo>
                <a:lnTo>
                  <a:pt x="13997" y="8291"/>
                </a:lnTo>
                <a:lnTo>
                  <a:pt x="11935" y="7366"/>
                </a:lnTo>
                <a:lnTo>
                  <a:pt x="11935" y="7366"/>
                </a:lnTo>
                <a:lnTo>
                  <a:pt x="11085" y="6989"/>
                </a:lnTo>
                <a:lnTo>
                  <a:pt x="9468" y="7188"/>
                </a:lnTo>
                <a:lnTo>
                  <a:pt x="8928" y="7256"/>
                </a:lnTo>
                <a:lnTo>
                  <a:pt x="8633" y="7297"/>
                </a:lnTo>
                <a:lnTo>
                  <a:pt x="5468" y="6708"/>
                </a:lnTo>
                <a:lnTo>
                  <a:pt x="4549" y="8695"/>
                </a:lnTo>
                <a:lnTo>
                  <a:pt x="3755" y="10216"/>
                </a:lnTo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1424" tIns="45712" rIns="91424" bIns="45712"/>
          <a:lstStyle/>
          <a:p>
            <a:endParaRPr lang="en-US"/>
          </a:p>
        </p:txBody>
      </p:sp>
      <p:sp>
        <p:nvSpPr>
          <p:cNvPr id="36" name="Freeform 210"/>
          <p:cNvSpPr>
            <a:spLocks noChangeArrowheads="1"/>
          </p:cNvSpPr>
          <p:nvPr/>
        </p:nvSpPr>
        <p:spPr bwMode="auto">
          <a:xfrm>
            <a:off x="11872986" y="2680152"/>
            <a:ext cx="634003" cy="826304"/>
          </a:xfrm>
          <a:custGeom>
            <a:avLst/>
            <a:gdLst>
              <a:gd name="T0" fmla="*/ 2733 w 2734"/>
              <a:gd name="T1" fmla="*/ 3563 h 3564"/>
              <a:gd name="T2" fmla="*/ 2548 w 2734"/>
              <a:gd name="T3" fmla="*/ 3557 h 3564"/>
              <a:gd name="T4" fmla="*/ 1213 w 2734"/>
              <a:gd name="T5" fmla="*/ 3474 h 3564"/>
              <a:gd name="T6" fmla="*/ 836 w 2734"/>
              <a:gd name="T7" fmla="*/ 2399 h 3564"/>
              <a:gd name="T8" fmla="*/ 795 w 2734"/>
              <a:gd name="T9" fmla="*/ 2262 h 3564"/>
              <a:gd name="T10" fmla="*/ 425 w 2734"/>
              <a:gd name="T11" fmla="*/ 1220 h 3564"/>
              <a:gd name="T12" fmla="*/ 0 w 2734"/>
              <a:gd name="T13" fmla="*/ 0 h 3564"/>
              <a:gd name="T14" fmla="*/ 1741 w 2734"/>
              <a:gd name="T15" fmla="*/ 268 h 3564"/>
              <a:gd name="T16" fmla="*/ 1782 w 2734"/>
              <a:gd name="T17" fmla="*/ 274 h 3564"/>
              <a:gd name="T18" fmla="*/ 2028 w 2734"/>
              <a:gd name="T19" fmla="*/ 316 h 3564"/>
              <a:gd name="T20" fmla="*/ 2042 w 2734"/>
              <a:gd name="T21" fmla="*/ 316 h 3564"/>
              <a:gd name="T22" fmla="*/ 2205 w 2734"/>
              <a:gd name="T23" fmla="*/ 343 h 3564"/>
              <a:gd name="T24" fmla="*/ 2322 w 2734"/>
              <a:gd name="T25" fmla="*/ 384 h 3564"/>
              <a:gd name="T26" fmla="*/ 2363 w 2734"/>
              <a:gd name="T27" fmla="*/ 398 h 35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2734" h="3564">
                <a:moveTo>
                  <a:pt x="2733" y="3563"/>
                </a:moveTo>
                <a:lnTo>
                  <a:pt x="2548" y="3557"/>
                </a:lnTo>
                <a:lnTo>
                  <a:pt x="1213" y="3474"/>
                </a:lnTo>
                <a:lnTo>
                  <a:pt x="836" y="2399"/>
                </a:lnTo>
                <a:lnTo>
                  <a:pt x="795" y="2262"/>
                </a:lnTo>
                <a:lnTo>
                  <a:pt x="425" y="1220"/>
                </a:lnTo>
                <a:lnTo>
                  <a:pt x="0" y="0"/>
                </a:lnTo>
                <a:lnTo>
                  <a:pt x="1741" y="268"/>
                </a:lnTo>
                <a:lnTo>
                  <a:pt x="1782" y="274"/>
                </a:lnTo>
                <a:lnTo>
                  <a:pt x="2028" y="316"/>
                </a:lnTo>
                <a:lnTo>
                  <a:pt x="2042" y="316"/>
                </a:lnTo>
                <a:lnTo>
                  <a:pt x="2205" y="343"/>
                </a:lnTo>
                <a:lnTo>
                  <a:pt x="2322" y="384"/>
                </a:lnTo>
                <a:lnTo>
                  <a:pt x="2363" y="398"/>
                </a:lnTo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1424" tIns="45712" rIns="91424" bIns="45712"/>
          <a:lstStyle/>
          <a:p>
            <a:endParaRPr lang="en-US"/>
          </a:p>
        </p:txBody>
      </p:sp>
      <p:sp>
        <p:nvSpPr>
          <p:cNvPr id="56" name="Freeform 226"/>
          <p:cNvSpPr>
            <a:spLocks noChangeArrowheads="1"/>
          </p:cNvSpPr>
          <p:nvPr/>
        </p:nvSpPr>
        <p:spPr bwMode="auto">
          <a:xfrm>
            <a:off x="10323768" y="3226249"/>
            <a:ext cx="283257" cy="274072"/>
          </a:xfrm>
          <a:custGeom>
            <a:avLst/>
            <a:gdLst>
              <a:gd name="T0" fmla="*/ 1015 w 1221"/>
              <a:gd name="T1" fmla="*/ 0 h 1180"/>
              <a:gd name="T2" fmla="*/ 240 w 1221"/>
              <a:gd name="T3" fmla="*/ 610 h 1180"/>
              <a:gd name="T4" fmla="*/ 0 w 1221"/>
              <a:gd name="T5" fmla="*/ 1179 h 1180"/>
              <a:gd name="T6" fmla="*/ 1220 w 1221"/>
              <a:gd name="T7" fmla="*/ 425 h 11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221" h="1180">
                <a:moveTo>
                  <a:pt x="1015" y="0"/>
                </a:moveTo>
                <a:lnTo>
                  <a:pt x="240" y="610"/>
                </a:lnTo>
                <a:lnTo>
                  <a:pt x="0" y="1179"/>
                </a:lnTo>
                <a:lnTo>
                  <a:pt x="1220" y="425"/>
                </a:lnTo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1424" tIns="45712" rIns="91424" bIns="45712"/>
          <a:lstStyle/>
          <a:p>
            <a:endParaRPr lang="en-US"/>
          </a:p>
        </p:txBody>
      </p:sp>
      <p:sp>
        <p:nvSpPr>
          <p:cNvPr id="60" name="Freeform 230"/>
          <p:cNvSpPr>
            <a:spLocks noChangeArrowheads="1"/>
          </p:cNvSpPr>
          <p:nvPr/>
        </p:nvSpPr>
        <p:spPr bwMode="auto">
          <a:xfrm>
            <a:off x="13465151" y="4551609"/>
            <a:ext cx="208607" cy="446899"/>
          </a:xfrm>
          <a:custGeom>
            <a:avLst/>
            <a:gdLst>
              <a:gd name="T0" fmla="*/ 27 w 899"/>
              <a:gd name="T1" fmla="*/ 0 h 1926"/>
              <a:gd name="T2" fmla="*/ 0 w 899"/>
              <a:gd name="T3" fmla="*/ 1925 h 1926"/>
              <a:gd name="T4" fmla="*/ 898 w 899"/>
              <a:gd name="T5" fmla="*/ 1000 h 19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899" h="1926">
                <a:moveTo>
                  <a:pt x="27" y="0"/>
                </a:moveTo>
                <a:lnTo>
                  <a:pt x="0" y="1925"/>
                </a:lnTo>
                <a:lnTo>
                  <a:pt x="898" y="1000"/>
                </a:lnTo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1424" tIns="45712" rIns="91424" bIns="45712"/>
          <a:lstStyle/>
          <a:p>
            <a:endParaRPr lang="en-US"/>
          </a:p>
        </p:txBody>
      </p:sp>
      <p:sp>
        <p:nvSpPr>
          <p:cNvPr id="67" name="Freeform 237"/>
          <p:cNvSpPr>
            <a:spLocks noChangeArrowheads="1"/>
          </p:cNvSpPr>
          <p:nvPr/>
        </p:nvSpPr>
        <p:spPr bwMode="auto">
          <a:xfrm>
            <a:off x="11280911" y="4040282"/>
            <a:ext cx="44994" cy="597229"/>
          </a:xfrm>
          <a:custGeom>
            <a:avLst/>
            <a:gdLst>
              <a:gd name="T0" fmla="*/ 0 w 193"/>
              <a:gd name="T1" fmla="*/ 2576 h 2577"/>
              <a:gd name="T2" fmla="*/ 192 w 193"/>
              <a:gd name="T3" fmla="*/ 0 h 2577"/>
              <a:gd name="T4" fmla="*/ 0 w 193"/>
              <a:gd name="T5" fmla="*/ 2576 h 25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93" h="2577">
                <a:moveTo>
                  <a:pt x="0" y="2576"/>
                </a:moveTo>
                <a:lnTo>
                  <a:pt x="192" y="0"/>
                </a:lnTo>
                <a:lnTo>
                  <a:pt x="0" y="2576"/>
                </a:lnTo>
              </a:path>
            </a:pathLst>
          </a:custGeom>
          <a:solidFill>
            <a:srgbClr val="19191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/>
          <a:p>
            <a:endParaRPr lang="en-US"/>
          </a:p>
        </p:txBody>
      </p:sp>
      <p:sp>
        <p:nvSpPr>
          <p:cNvPr id="71" name="Freeform 241"/>
          <p:cNvSpPr>
            <a:spLocks noChangeArrowheads="1"/>
          </p:cNvSpPr>
          <p:nvPr/>
        </p:nvSpPr>
        <p:spPr bwMode="auto">
          <a:xfrm>
            <a:off x="10202079" y="3363283"/>
            <a:ext cx="105327" cy="129877"/>
          </a:xfrm>
          <a:custGeom>
            <a:avLst/>
            <a:gdLst>
              <a:gd name="T0" fmla="*/ 308 w 453"/>
              <a:gd name="T1" fmla="*/ 561 h 562"/>
              <a:gd name="T2" fmla="*/ 0 w 453"/>
              <a:gd name="T3" fmla="*/ 0 h 562"/>
              <a:gd name="T4" fmla="*/ 452 w 453"/>
              <a:gd name="T5" fmla="*/ 41 h 5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53" h="562">
                <a:moveTo>
                  <a:pt x="308" y="561"/>
                </a:moveTo>
                <a:lnTo>
                  <a:pt x="0" y="0"/>
                </a:lnTo>
                <a:lnTo>
                  <a:pt x="452" y="41"/>
                </a:lnTo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1424" tIns="45712" rIns="91424" bIns="45712"/>
          <a:lstStyle/>
          <a:p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2223363" y="3620862"/>
            <a:ext cx="8728131" cy="656574"/>
          </a:xfrm>
          <a:prstGeom prst="rect">
            <a:avLst/>
          </a:prstGeom>
          <a:noFill/>
          <a:effectLst/>
        </p:spPr>
        <p:txBody>
          <a:bodyPr wrap="square" lIns="91424" tIns="45712" rIns="91424" bIns="45712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4000" dirty="0">
                <a:cs typeface="Helvetica"/>
              </a:rPr>
              <a:t>CONSULTORÍA TECNOLÓGICA</a:t>
            </a:r>
          </a:p>
        </p:txBody>
      </p:sp>
      <p:sp>
        <p:nvSpPr>
          <p:cNvPr id="22" name="TextBox 4"/>
          <p:cNvSpPr txBox="1"/>
          <p:nvPr/>
        </p:nvSpPr>
        <p:spPr>
          <a:xfrm>
            <a:off x="7171765" y="6692529"/>
            <a:ext cx="17205885" cy="1274179"/>
          </a:xfrm>
          <a:prstGeom prst="rect">
            <a:avLst/>
          </a:prstGeom>
          <a:noFill/>
        </p:spPr>
        <p:txBody>
          <a:bodyPr wrap="square" lIns="91424" tIns="45712" rIns="91424" bIns="45712" rtlCol="0">
            <a:spAutoFit/>
          </a:bodyPr>
          <a:lstStyle/>
          <a:p>
            <a:pPr>
              <a:lnSpc>
                <a:spcPct val="80000"/>
              </a:lnSpc>
            </a:pPr>
            <a:r>
              <a:rPr lang="es-ES" sz="9600" b="1" dirty="0">
                <a:solidFill>
                  <a:schemeClr val="bg1"/>
                </a:solidFill>
                <a:cs typeface="Lato Regular"/>
              </a:rPr>
              <a:t>Analítica de Datos, IOT </a:t>
            </a:r>
            <a:r>
              <a:rPr lang="es-ES" sz="9600" b="1" dirty="0" err="1">
                <a:solidFill>
                  <a:schemeClr val="bg1"/>
                </a:solidFill>
                <a:cs typeface="Lato Regular"/>
              </a:rPr>
              <a:t>Azure</a:t>
            </a:r>
            <a:endParaRPr lang="en-US" sz="9600" b="1" dirty="0">
              <a:solidFill>
                <a:schemeClr val="bg1"/>
              </a:solidFill>
              <a:cs typeface="Lato Regular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457" y="438343"/>
            <a:ext cx="8610618" cy="4483617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1845327" y="11614489"/>
            <a:ext cx="6523933" cy="1061813"/>
          </a:xfrm>
          <a:prstGeom prst="rect">
            <a:avLst/>
          </a:prstGeom>
          <a:noFill/>
        </p:spPr>
        <p:txBody>
          <a:bodyPr wrap="none" lIns="91424" tIns="45712" rIns="91424" bIns="45712" rtlCol="0" anchor="t">
            <a:spAutoFit/>
          </a:bodyPr>
          <a:lstStyle/>
          <a:p>
            <a:r>
              <a:rPr lang="es-ES" sz="2100" b="1" spc="600" dirty="0">
                <a:solidFill>
                  <a:srgbClr val="AC1D3F"/>
                </a:solidFill>
                <a:latin typeface="Lato Regular"/>
                <a:cs typeface="Lato Regular"/>
              </a:rPr>
              <a:t>Data </a:t>
            </a:r>
            <a:r>
              <a:rPr lang="es-ES" sz="2100" b="1" spc="600" dirty="0" err="1">
                <a:solidFill>
                  <a:srgbClr val="AC1D3F"/>
                </a:solidFill>
                <a:latin typeface="Lato Regular"/>
                <a:cs typeface="Lato Regular"/>
              </a:rPr>
              <a:t>Scientist</a:t>
            </a:r>
            <a:r>
              <a:rPr lang="es-ES" sz="2100" b="1" spc="600" dirty="0">
                <a:solidFill>
                  <a:srgbClr val="AC1D3F"/>
                </a:solidFill>
                <a:latin typeface="Lato Regular"/>
                <a:cs typeface="Lato Regular"/>
              </a:rPr>
              <a:t>: Luis F. </a:t>
            </a:r>
            <a:r>
              <a:rPr lang="es-ES" sz="2100" b="1" spc="600" dirty="0" err="1">
                <a:solidFill>
                  <a:srgbClr val="AC1D3F"/>
                </a:solidFill>
                <a:latin typeface="Lato Regular"/>
                <a:cs typeface="Lato Regular"/>
              </a:rPr>
              <a:t>Chiroque</a:t>
            </a:r>
          </a:p>
          <a:p>
            <a:endParaRPr lang="es-ES" sz="2100" b="1" spc="600" dirty="0">
              <a:solidFill>
                <a:srgbClr val="AC1D3F"/>
              </a:solidFill>
              <a:latin typeface="Lato Regular"/>
              <a:cs typeface="Lato Regular"/>
            </a:endParaRPr>
          </a:p>
          <a:p>
            <a:r>
              <a:rPr lang="es-ES" sz="2100" b="1" spc="600" dirty="0">
                <a:solidFill>
                  <a:srgbClr val="AC1D3F"/>
                </a:solidFill>
                <a:latin typeface="Lato Regular"/>
                <a:cs typeface="Lato Regular"/>
              </a:rPr>
              <a:t>Email: lf.chiroque@imdea.org</a:t>
            </a:r>
          </a:p>
        </p:txBody>
      </p:sp>
    </p:spTree>
    <p:extLst>
      <p:ext uri="{BB962C8B-B14F-4D97-AF65-F5344CB8AC3E}">
        <p14:creationId xmlns:p14="http://schemas.microsoft.com/office/powerpoint/2010/main" val="391732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995874" y="11317309"/>
            <a:ext cx="4385924" cy="718107"/>
          </a:xfrm>
          <a:prstGeom prst="rect">
            <a:avLst/>
          </a:prstGeom>
          <a:noFill/>
        </p:spPr>
        <p:txBody>
          <a:bodyPr wrap="none" lIns="182811" tIns="91405" rIns="182811" bIns="91405" rtlCol="0">
            <a:spAutoFit/>
          </a:bodyPr>
          <a:lstStyle/>
          <a:p>
            <a:pPr algn="ctr"/>
            <a:r>
              <a:rPr lang="id-ID" sz="3500" b="1" dirty="0">
                <a:solidFill>
                  <a:schemeClr val="accent1"/>
                </a:solidFill>
                <a:latin typeface="Lato Regular"/>
                <a:cs typeface="Lato Regular"/>
              </a:rPr>
              <a:t>Zendos </a:t>
            </a:r>
            <a:r>
              <a:rPr lang="id-ID" sz="3500" b="1" dirty="0">
                <a:latin typeface="Lato Regular"/>
                <a:cs typeface="Lato Regular"/>
              </a:rPr>
              <a:t>Tecnología</a:t>
            </a:r>
            <a:endParaRPr lang="id-ID" sz="3500" b="1" dirty="0">
              <a:solidFill>
                <a:schemeClr val="accent1"/>
              </a:solidFill>
              <a:latin typeface="Lato Regular"/>
              <a:cs typeface="Lato Regular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11665360" y="12072484"/>
            <a:ext cx="1046909" cy="0"/>
          </a:xfrm>
          <a:prstGeom prst="line">
            <a:avLst/>
          </a:prstGeom>
          <a:ln w="6350">
            <a:solidFill>
              <a:schemeClr val="accent1"/>
            </a:solidFill>
            <a:prstDash val="lgDash"/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Conector recto 2"/>
          <p:cNvCxnSpPr/>
          <p:nvPr/>
        </p:nvCxnSpPr>
        <p:spPr>
          <a:xfrm>
            <a:off x="4239491" y="12330545"/>
            <a:ext cx="16791709" cy="277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72"/>
          <p:cNvSpPr txBox="1">
            <a:spLocks noChangeArrowheads="1"/>
          </p:cNvSpPr>
          <p:nvPr/>
        </p:nvSpPr>
        <p:spPr bwMode="auto">
          <a:xfrm>
            <a:off x="9078188" y="1891400"/>
            <a:ext cx="6221255" cy="1031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t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9pPr>
          </a:lstStyle>
          <a:p>
            <a:pPr algn="ctr"/>
            <a:r>
              <a:rPr lang="es-ES" sz="6700" b="1" dirty="0" err="1">
                <a:latin typeface="Lato Regular" charset="0"/>
                <a:cs typeface="Lato Regular" charset="0"/>
              </a:rPr>
              <a:t>Hadoop</a:t>
            </a:r>
            <a:r>
              <a:rPr lang="es-ES" sz="6700" b="1" dirty="0">
                <a:latin typeface="Lato Regular" charset="0"/>
                <a:cs typeface="Lato Regular" charset="0"/>
              </a:rPr>
              <a:t>: </a:t>
            </a:r>
            <a:r>
              <a:rPr lang="es-ES" sz="6700" b="1" dirty="0" err="1">
                <a:latin typeface="Lato Regular" charset="0"/>
                <a:cs typeface="Lato Regular" charset="0"/>
              </a:rPr>
              <a:t>HBase</a:t>
            </a:r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902" y="49845"/>
            <a:ext cx="3350034" cy="1744389"/>
          </a:xfrm>
          <a:prstGeom prst="rect">
            <a:avLst/>
          </a:prstGeom>
        </p:spPr>
      </p:pic>
      <p:pic>
        <p:nvPicPr>
          <p:cNvPr id="2" name="Imagen 1" descr="https://goranzugic.files.wordpress.com/2016/04/hbase-row.png?w=70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6707" y="4219575"/>
            <a:ext cx="20754819" cy="6082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70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995874" y="11317309"/>
            <a:ext cx="4385924" cy="718107"/>
          </a:xfrm>
          <a:prstGeom prst="rect">
            <a:avLst/>
          </a:prstGeom>
          <a:noFill/>
        </p:spPr>
        <p:txBody>
          <a:bodyPr wrap="none" lIns="182811" tIns="91405" rIns="182811" bIns="91405" rtlCol="0">
            <a:spAutoFit/>
          </a:bodyPr>
          <a:lstStyle/>
          <a:p>
            <a:pPr algn="ctr"/>
            <a:r>
              <a:rPr lang="id-ID" sz="3500" b="1" dirty="0">
                <a:solidFill>
                  <a:schemeClr val="accent1"/>
                </a:solidFill>
                <a:latin typeface="Lato Regular"/>
                <a:cs typeface="Lato Regular"/>
              </a:rPr>
              <a:t>Zendos </a:t>
            </a:r>
            <a:r>
              <a:rPr lang="id-ID" sz="3500" b="1" dirty="0">
                <a:latin typeface="Lato Regular"/>
                <a:cs typeface="Lato Regular"/>
              </a:rPr>
              <a:t>Tecnología</a:t>
            </a:r>
            <a:endParaRPr lang="id-ID" sz="3500" b="1" dirty="0">
              <a:solidFill>
                <a:schemeClr val="accent1"/>
              </a:solidFill>
              <a:latin typeface="Lato Regular"/>
              <a:cs typeface="Lato Regular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11665360" y="12072484"/>
            <a:ext cx="1046909" cy="0"/>
          </a:xfrm>
          <a:prstGeom prst="line">
            <a:avLst/>
          </a:prstGeom>
          <a:ln w="6350">
            <a:solidFill>
              <a:schemeClr val="accent1"/>
            </a:solidFill>
            <a:prstDash val="lgDash"/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Conector recto 2"/>
          <p:cNvCxnSpPr/>
          <p:nvPr/>
        </p:nvCxnSpPr>
        <p:spPr>
          <a:xfrm>
            <a:off x="4239491" y="12330545"/>
            <a:ext cx="16791709" cy="277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72"/>
          <p:cNvSpPr txBox="1">
            <a:spLocks noChangeArrowheads="1"/>
          </p:cNvSpPr>
          <p:nvPr/>
        </p:nvSpPr>
        <p:spPr bwMode="auto">
          <a:xfrm>
            <a:off x="9078188" y="1891400"/>
            <a:ext cx="6221255" cy="1031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t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9pPr>
          </a:lstStyle>
          <a:p>
            <a:pPr algn="ctr"/>
            <a:r>
              <a:rPr lang="es-ES" sz="6700" b="1" dirty="0" err="1">
                <a:latin typeface="Lato Regular" charset="0"/>
                <a:cs typeface="Lato Regular" charset="0"/>
              </a:rPr>
              <a:t>Hadoop</a:t>
            </a:r>
            <a:r>
              <a:rPr lang="es-ES" sz="6700" b="1" dirty="0">
                <a:latin typeface="Lato Regular" charset="0"/>
                <a:cs typeface="Lato Regular" charset="0"/>
              </a:rPr>
              <a:t>: </a:t>
            </a:r>
            <a:r>
              <a:rPr lang="es-ES" sz="6700" b="1" dirty="0" err="1">
                <a:latin typeface="Lato Regular" charset="0"/>
                <a:cs typeface="Lato Regular" charset="0"/>
              </a:rPr>
              <a:t>HBase</a:t>
            </a:r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902" y="49845"/>
            <a:ext cx="3350034" cy="1744389"/>
          </a:xfrm>
          <a:prstGeom prst="rect">
            <a:avLst/>
          </a:prstGeom>
        </p:spPr>
      </p:pic>
      <p:sp>
        <p:nvSpPr>
          <p:cNvPr id="8" name="Rectángulo 7"/>
          <p:cNvSpPr/>
          <p:nvPr/>
        </p:nvSpPr>
        <p:spPr>
          <a:xfrm>
            <a:off x="1552171" y="3200400"/>
            <a:ext cx="21604941" cy="9541073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s-ES" sz="4400" dirty="0"/>
              <a:t>Base de datos No-SQL</a:t>
            </a:r>
          </a:p>
          <a:p>
            <a:pPr marL="1485556" lvl="1" indent="-571500" algn="just">
              <a:buFont typeface="Arial" panose="020B0604020202020204" pitchFamily="34" charset="0"/>
              <a:buChar char="•"/>
            </a:pPr>
            <a:r>
              <a:rPr lang="es-ES" sz="4400" dirty="0"/>
              <a:t>No garantiza integridad, no es atómico, ni aislado.</a:t>
            </a:r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s-ES" sz="4400" dirty="0"/>
              <a:t>Usa HDFS para almacenar datos y metadatos</a:t>
            </a:r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s-ES" sz="4400" dirty="0"/>
              <a:t>Claves y relaciones entre tablas manualmente</a:t>
            </a:r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s-ES" sz="4400" dirty="0"/>
              <a:t>Almacenamiento clave/valor, pero agrupado en columnas</a:t>
            </a:r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s-ES" sz="4400" dirty="0"/>
              <a:t>Almacena tipos de datos primitivos o serializados</a:t>
            </a:r>
          </a:p>
          <a:p>
            <a:pPr marL="571500" indent="-571500" algn="just">
              <a:buFont typeface="Arial" panose="020B0604020202020204" pitchFamily="34" charset="0"/>
              <a:buChar char="•"/>
            </a:pPr>
            <a:endParaRPr lang="es-ES" sz="3600" dirty="0"/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s-ES" sz="4400" dirty="0"/>
              <a:t>Alternativas:</a:t>
            </a:r>
          </a:p>
          <a:p>
            <a:pPr marL="1485556" lvl="1" indent="-571500" algn="just">
              <a:buFont typeface="Arial" panose="020B0604020202020204" pitchFamily="34" charset="0"/>
              <a:buChar char="•"/>
            </a:pPr>
            <a:r>
              <a:rPr lang="es-ES" sz="4400" err="1"/>
              <a:t>Cassandra</a:t>
            </a:r>
            <a:endParaRPr lang="es-ES" sz="4400" dirty="0"/>
          </a:p>
          <a:p>
            <a:pPr marL="1485556" lvl="1" indent="-571500" algn="just">
              <a:buFont typeface="Arial" panose="020B0604020202020204" pitchFamily="34" charset="0"/>
              <a:buChar char="•"/>
            </a:pPr>
            <a:r>
              <a:rPr lang="es-ES" sz="4400" dirty="0" err="1"/>
              <a:t>DocumentDB</a:t>
            </a:r>
            <a:r>
              <a:rPr lang="es-ES" sz="4400" dirty="0"/>
              <a:t> Azure (JSON)</a:t>
            </a:r>
          </a:p>
          <a:p>
            <a:pPr marL="1485556" lvl="1" indent="-571500" algn="just">
              <a:buFont typeface="Arial" panose="020B0604020202020204" pitchFamily="34" charset="0"/>
              <a:buChar char="•"/>
            </a:pPr>
            <a:r>
              <a:rPr lang="es-ES" sz="4400" dirty="0"/>
              <a:t>SQL </a:t>
            </a:r>
            <a:r>
              <a:rPr lang="es-ES" sz="4400" dirty="0" err="1"/>
              <a:t>Database</a:t>
            </a:r>
            <a:r>
              <a:rPr lang="es-ES" sz="4400" dirty="0"/>
              <a:t> (</a:t>
            </a:r>
            <a:r>
              <a:rPr lang="es-ES" sz="4400" dirty="0" err="1"/>
              <a:t>azure</a:t>
            </a:r>
            <a:r>
              <a:rPr lang="es-ES" sz="4400" dirty="0"/>
              <a:t>)</a:t>
            </a:r>
          </a:p>
          <a:p>
            <a:pPr marL="1485556" lvl="1" indent="-571500" algn="just">
              <a:buFont typeface="Arial" panose="020B0604020202020204" pitchFamily="34" charset="0"/>
              <a:buChar char="•"/>
            </a:pPr>
            <a:r>
              <a:rPr lang="es-ES" sz="4400" dirty="0"/>
              <a:t>Azure Data Lake</a:t>
            </a:r>
          </a:p>
          <a:p>
            <a:pPr marL="571500" indent="-571500" algn="just">
              <a:buFont typeface="Arial" panose="020B0604020202020204" pitchFamily="34" charset="0"/>
              <a:buChar char="•"/>
            </a:pPr>
            <a:endParaRPr lang="es-ES" sz="3600" dirty="0"/>
          </a:p>
          <a:p>
            <a:pPr algn="just"/>
            <a:endParaRPr lang="es-ES" sz="3600" dirty="0"/>
          </a:p>
        </p:txBody>
      </p:sp>
    </p:spTree>
    <p:extLst>
      <p:ext uri="{BB962C8B-B14F-4D97-AF65-F5344CB8AC3E}">
        <p14:creationId xmlns:p14="http://schemas.microsoft.com/office/powerpoint/2010/main" val="76813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995874" y="11317309"/>
            <a:ext cx="4385924" cy="718107"/>
          </a:xfrm>
          <a:prstGeom prst="rect">
            <a:avLst/>
          </a:prstGeom>
          <a:noFill/>
        </p:spPr>
        <p:txBody>
          <a:bodyPr wrap="none" lIns="182811" tIns="91405" rIns="182811" bIns="91405" rtlCol="0">
            <a:spAutoFit/>
          </a:bodyPr>
          <a:lstStyle/>
          <a:p>
            <a:pPr algn="ctr"/>
            <a:r>
              <a:rPr lang="id-ID" sz="3500" b="1" dirty="0">
                <a:solidFill>
                  <a:schemeClr val="accent1"/>
                </a:solidFill>
                <a:latin typeface="Lato Regular"/>
                <a:cs typeface="Lato Regular"/>
              </a:rPr>
              <a:t>Zendos </a:t>
            </a:r>
            <a:r>
              <a:rPr lang="id-ID" sz="3500" b="1" dirty="0">
                <a:latin typeface="Lato Regular"/>
                <a:cs typeface="Lato Regular"/>
              </a:rPr>
              <a:t>Tecnología</a:t>
            </a:r>
            <a:endParaRPr lang="id-ID" sz="3500" b="1" dirty="0">
              <a:solidFill>
                <a:schemeClr val="accent1"/>
              </a:solidFill>
              <a:latin typeface="Lato Regular"/>
              <a:cs typeface="Lato Regular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11665360" y="12072484"/>
            <a:ext cx="1046909" cy="0"/>
          </a:xfrm>
          <a:prstGeom prst="line">
            <a:avLst/>
          </a:prstGeom>
          <a:ln w="6350">
            <a:solidFill>
              <a:schemeClr val="accent1"/>
            </a:solidFill>
            <a:prstDash val="lgDash"/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Conector recto 2"/>
          <p:cNvCxnSpPr/>
          <p:nvPr/>
        </p:nvCxnSpPr>
        <p:spPr>
          <a:xfrm>
            <a:off x="4239491" y="12330545"/>
            <a:ext cx="16791709" cy="277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72"/>
          <p:cNvSpPr txBox="1">
            <a:spLocks noChangeArrowheads="1"/>
          </p:cNvSpPr>
          <p:nvPr/>
        </p:nvSpPr>
        <p:spPr bwMode="auto">
          <a:xfrm>
            <a:off x="9684123" y="1891400"/>
            <a:ext cx="5009384" cy="1031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t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9pPr>
          </a:lstStyle>
          <a:p>
            <a:pPr algn="ctr"/>
            <a:r>
              <a:rPr lang="es-ES" sz="6700" b="1" dirty="0" err="1">
                <a:latin typeface="Lato Regular" charset="0"/>
                <a:cs typeface="Lato Regular" charset="0"/>
              </a:rPr>
              <a:t>Hadoop</a:t>
            </a:r>
            <a:r>
              <a:rPr lang="es-ES" sz="6700" b="1" dirty="0">
                <a:latin typeface="Lato Regular" charset="0"/>
                <a:cs typeface="Lato Regular" charset="0"/>
              </a:rPr>
              <a:t>: </a:t>
            </a:r>
            <a:r>
              <a:rPr lang="es-ES" sz="6700" b="1" dirty="0" err="1">
                <a:latin typeface="Lato Regular" charset="0"/>
                <a:cs typeface="Lato Regular" charset="0"/>
              </a:rPr>
              <a:t>Pig</a:t>
            </a:r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902" y="49845"/>
            <a:ext cx="3350034" cy="1744389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1542648" y="3409950"/>
            <a:ext cx="21604941" cy="998734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s-ES" sz="4400" dirty="0"/>
              <a:t>Lenguaje de scripting (</a:t>
            </a:r>
            <a:r>
              <a:rPr lang="es-ES" sz="4400" dirty="0" err="1"/>
              <a:t>PigLatin</a:t>
            </a:r>
            <a:r>
              <a:rPr lang="es-ES" sz="4400" dirty="0"/>
              <a:t>) que ataca directamente los ficheros en HDFS</a:t>
            </a:r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s-ES" sz="4400" dirty="0"/>
              <a:t>Ejemplo</a:t>
            </a:r>
          </a:p>
          <a:p>
            <a:pPr algn="just"/>
            <a:endParaRPr lang="es-ES" dirty="0"/>
          </a:p>
          <a:p>
            <a:r>
              <a:rPr lang="es-ES" sz="3600" dirty="0" err="1">
                <a:latin typeface="Courier New"/>
              </a:rPr>
              <a:t>lineas_de_entrada</a:t>
            </a:r>
            <a:r>
              <a:rPr lang="es-ES" sz="3600" dirty="0">
                <a:latin typeface="Courier New"/>
              </a:rPr>
              <a:t> = LOAD '</a:t>
            </a:r>
            <a:r>
              <a:rPr lang="es-ES" sz="3600" dirty="0" err="1">
                <a:latin typeface="Courier New"/>
              </a:rPr>
              <a:t>hdfs</a:t>
            </a:r>
            <a:r>
              <a:rPr lang="es-ES" sz="3600" dirty="0">
                <a:latin typeface="Courier New"/>
              </a:rPr>
              <a:t>://</a:t>
            </a:r>
            <a:r>
              <a:rPr lang="es-ES" sz="3600" dirty="0" err="1">
                <a:latin typeface="Courier New"/>
              </a:rPr>
              <a:t>path</a:t>
            </a:r>
            <a:r>
              <a:rPr lang="es-ES" sz="3600" dirty="0">
                <a:latin typeface="Courier New"/>
              </a:rPr>
              <a:t>/</a:t>
            </a:r>
            <a:r>
              <a:rPr lang="es-ES" sz="3600" dirty="0" err="1">
                <a:latin typeface="Courier New"/>
              </a:rPr>
              <a:t>mi_fichero</a:t>
            </a:r>
            <a:r>
              <a:rPr lang="es-ES" sz="3600" dirty="0">
                <a:latin typeface="Courier New"/>
              </a:rPr>
              <a:t>' AS (</a:t>
            </a:r>
            <a:r>
              <a:rPr lang="es-ES" sz="3600" dirty="0" err="1">
                <a:latin typeface="Courier New"/>
              </a:rPr>
              <a:t>linea:chararray</a:t>
            </a:r>
            <a:r>
              <a:rPr lang="es-ES" sz="3600" dirty="0">
                <a:latin typeface="Courier New"/>
              </a:rPr>
              <a:t>);</a:t>
            </a:r>
            <a:br>
              <a:rPr lang="es-ES" dirty="0"/>
            </a:br>
            <a:r>
              <a:rPr lang="es-ES" sz="3600" dirty="0">
                <a:latin typeface="Courier New"/>
              </a:rPr>
              <a:t> </a:t>
            </a:r>
            <a:br>
              <a:rPr lang="es-ES" dirty="0"/>
            </a:br>
            <a:r>
              <a:rPr lang="es-ES" sz="3600" dirty="0">
                <a:solidFill>
                  <a:srgbClr val="323539"/>
                </a:solidFill>
                <a:latin typeface="Courier New"/>
              </a:rPr>
              <a:t>palabras</a:t>
            </a:r>
            <a:r>
              <a:rPr lang="es-ES" sz="3600" dirty="0">
                <a:latin typeface="Courier New"/>
              </a:rPr>
              <a:t> = FOREACH </a:t>
            </a:r>
            <a:r>
              <a:rPr lang="es-ES" sz="3600" dirty="0" err="1">
                <a:latin typeface="Courier New"/>
              </a:rPr>
              <a:t>lineas_de_entrada</a:t>
            </a:r>
            <a:r>
              <a:rPr lang="es-ES" sz="3600" dirty="0">
                <a:latin typeface="Courier New"/>
              </a:rPr>
              <a:t> GENERATE FLATTEN(TOKENIZE(</a:t>
            </a:r>
            <a:r>
              <a:rPr lang="es-ES" sz="3600" dirty="0" err="1">
                <a:latin typeface="Courier New"/>
              </a:rPr>
              <a:t>linea</a:t>
            </a:r>
            <a:r>
              <a:rPr lang="es-ES" sz="3600" dirty="0">
                <a:latin typeface="Courier New"/>
              </a:rPr>
              <a:t>)) AS palabra;</a:t>
            </a:r>
            <a:endParaRPr lang="es-ES" sz="3200" dirty="0">
              <a:latin typeface="Courier New"/>
            </a:endParaRPr>
          </a:p>
          <a:p>
            <a:r>
              <a:rPr lang="es-ES" sz="3600" dirty="0" err="1">
                <a:latin typeface="Courier New"/>
              </a:rPr>
              <a:t>palabras_filtradas</a:t>
            </a:r>
            <a:r>
              <a:rPr lang="es-ES" sz="3600" dirty="0">
                <a:latin typeface="Courier New"/>
              </a:rPr>
              <a:t> = FILTER palabras BY palabra MATCHES '\\w+';</a:t>
            </a:r>
            <a:br>
              <a:rPr lang="es-ES" dirty="0"/>
            </a:br>
            <a:r>
              <a:rPr lang="es-ES" sz="3600" dirty="0" err="1">
                <a:latin typeface="Courier New"/>
              </a:rPr>
              <a:t>grupo_de_palabras</a:t>
            </a:r>
            <a:r>
              <a:rPr lang="es-ES" sz="3600" dirty="0">
                <a:latin typeface="Courier New"/>
              </a:rPr>
              <a:t> = GROUP </a:t>
            </a:r>
            <a:r>
              <a:rPr lang="es-ES" sz="3600" dirty="0" err="1">
                <a:latin typeface="Courier New"/>
              </a:rPr>
              <a:t>palabras_filtradas</a:t>
            </a:r>
            <a:r>
              <a:rPr lang="es-ES" sz="3600" dirty="0">
                <a:latin typeface="Courier New"/>
              </a:rPr>
              <a:t> BY palabra;</a:t>
            </a:r>
            <a:br>
              <a:rPr lang="es-ES" dirty="0"/>
            </a:br>
            <a:r>
              <a:rPr lang="es-ES" sz="3600" dirty="0" err="1">
                <a:latin typeface="Courier New"/>
              </a:rPr>
              <a:t>conteo_de_palabras</a:t>
            </a:r>
            <a:r>
              <a:rPr lang="es-ES" sz="3600" dirty="0">
                <a:latin typeface="Courier New"/>
              </a:rPr>
              <a:t> = FOREACH </a:t>
            </a:r>
            <a:r>
              <a:rPr lang="es-ES" sz="3600" dirty="0" err="1">
                <a:latin typeface="Courier New"/>
              </a:rPr>
              <a:t>grupo_de_palabras</a:t>
            </a:r>
            <a:r>
              <a:rPr lang="es-ES" sz="3600" dirty="0">
                <a:latin typeface="Courier New"/>
              </a:rPr>
              <a:t> GENERATE COUNT(</a:t>
            </a:r>
            <a:r>
              <a:rPr lang="es-ES" sz="3600" dirty="0" err="1">
                <a:latin typeface="Courier New"/>
              </a:rPr>
              <a:t>palabras_filtradas</a:t>
            </a:r>
            <a:r>
              <a:rPr lang="es-ES" sz="3600" dirty="0">
                <a:latin typeface="Courier New"/>
              </a:rPr>
              <a:t>) AS conteo, </a:t>
            </a:r>
            <a:r>
              <a:rPr lang="es-ES" sz="3600" dirty="0" err="1">
                <a:latin typeface="Courier New"/>
              </a:rPr>
              <a:t>group</a:t>
            </a:r>
            <a:r>
              <a:rPr lang="es-ES" sz="3600" dirty="0">
                <a:latin typeface="Courier New"/>
              </a:rPr>
              <a:t> AS palabra;</a:t>
            </a:r>
            <a:br>
              <a:rPr lang="es-ES" dirty="0"/>
            </a:br>
            <a:r>
              <a:rPr lang="es-ES" sz="3600" dirty="0" err="1">
                <a:solidFill>
                  <a:srgbClr val="323539"/>
                </a:solidFill>
                <a:latin typeface="Courier New"/>
              </a:rPr>
              <a:t>conteo</a:t>
            </a:r>
            <a:r>
              <a:rPr lang="es-ES" sz="3600" dirty="0" err="1">
                <a:latin typeface="Courier New"/>
              </a:rPr>
              <a:t>_de_palabras_ordenado</a:t>
            </a:r>
            <a:r>
              <a:rPr lang="es-ES" sz="3600" dirty="0">
                <a:latin typeface="Courier New"/>
              </a:rPr>
              <a:t> = ORDER </a:t>
            </a:r>
            <a:r>
              <a:rPr lang="es-ES" sz="3600" dirty="0" err="1">
                <a:latin typeface="Courier New"/>
              </a:rPr>
              <a:t>conteo_de_palabras</a:t>
            </a:r>
            <a:r>
              <a:rPr lang="es-ES" sz="3600" dirty="0">
                <a:latin typeface="Courier New"/>
              </a:rPr>
              <a:t> BY conteo DESC;</a:t>
            </a:r>
            <a:endParaRPr lang="es-ES" sz="3200" dirty="0">
              <a:latin typeface="Courier New"/>
            </a:endParaRPr>
          </a:p>
          <a:p>
            <a:endParaRPr lang="es-ES" sz="3600" dirty="0">
              <a:latin typeface="Courier New"/>
            </a:endParaRPr>
          </a:p>
          <a:p>
            <a:r>
              <a:rPr lang="es-ES" sz="3600" dirty="0">
                <a:latin typeface="Courier New"/>
              </a:rPr>
              <a:t>STORE </a:t>
            </a:r>
            <a:r>
              <a:rPr lang="es-ES" sz="3600" dirty="0" err="1">
                <a:latin typeface="Courier New"/>
              </a:rPr>
              <a:t>conteo_de_palabras_ordenado</a:t>
            </a:r>
            <a:r>
              <a:rPr lang="es-ES" sz="3600" dirty="0">
                <a:latin typeface="Courier New"/>
              </a:rPr>
              <a:t> INTO '</a:t>
            </a:r>
            <a:r>
              <a:rPr lang="es-ES" sz="3600" dirty="0" err="1">
                <a:latin typeface="Courier New"/>
              </a:rPr>
              <a:t>hdfs</a:t>
            </a:r>
            <a:r>
              <a:rPr lang="es-ES" sz="3600" dirty="0">
                <a:latin typeface="Courier New"/>
              </a:rPr>
              <a:t>://</a:t>
            </a:r>
            <a:r>
              <a:rPr lang="es-ES" sz="3600" dirty="0" err="1">
                <a:latin typeface="Courier New"/>
              </a:rPr>
              <a:t>path</a:t>
            </a:r>
            <a:r>
              <a:rPr lang="es-ES" sz="3600" dirty="0">
                <a:latin typeface="Courier New"/>
              </a:rPr>
              <a:t>/output';</a:t>
            </a:r>
            <a:br>
              <a:rPr lang="es-ES" dirty="0"/>
            </a:br>
            <a:br>
              <a:rPr lang="es-ES" dirty="0"/>
            </a:br>
            <a:endParaRPr lang="es-ES" dirty="0"/>
          </a:p>
          <a:p>
            <a:pPr algn="just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18099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995874" y="11317309"/>
            <a:ext cx="4385924" cy="718107"/>
          </a:xfrm>
          <a:prstGeom prst="rect">
            <a:avLst/>
          </a:prstGeom>
          <a:noFill/>
        </p:spPr>
        <p:txBody>
          <a:bodyPr wrap="none" lIns="182811" tIns="91405" rIns="182811" bIns="91405" rtlCol="0">
            <a:spAutoFit/>
          </a:bodyPr>
          <a:lstStyle/>
          <a:p>
            <a:pPr algn="ctr"/>
            <a:r>
              <a:rPr lang="id-ID" sz="3500" b="1" dirty="0">
                <a:solidFill>
                  <a:schemeClr val="accent1"/>
                </a:solidFill>
                <a:latin typeface="Lato Regular"/>
                <a:cs typeface="Lato Regular"/>
              </a:rPr>
              <a:t>Zendos </a:t>
            </a:r>
            <a:r>
              <a:rPr lang="id-ID" sz="3500" b="1" dirty="0">
                <a:latin typeface="Lato Regular"/>
                <a:cs typeface="Lato Regular"/>
              </a:rPr>
              <a:t>Tecnología</a:t>
            </a:r>
            <a:endParaRPr lang="id-ID" sz="3500" b="1" dirty="0">
              <a:solidFill>
                <a:schemeClr val="accent1"/>
              </a:solidFill>
              <a:latin typeface="Lato Regular"/>
              <a:cs typeface="Lato Regular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11665360" y="12072484"/>
            <a:ext cx="1046909" cy="0"/>
          </a:xfrm>
          <a:prstGeom prst="line">
            <a:avLst/>
          </a:prstGeom>
          <a:ln w="6350">
            <a:solidFill>
              <a:schemeClr val="accent1"/>
            </a:solidFill>
            <a:prstDash val="lgDash"/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Conector recto 2"/>
          <p:cNvCxnSpPr/>
          <p:nvPr/>
        </p:nvCxnSpPr>
        <p:spPr>
          <a:xfrm>
            <a:off x="4239491" y="12330545"/>
            <a:ext cx="16791709" cy="277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72"/>
          <p:cNvSpPr txBox="1">
            <a:spLocks noChangeArrowheads="1"/>
          </p:cNvSpPr>
          <p:nvPr/>
        </p:nvSpPr>
        <p:spPr bwMode="auto">
          <a:xfrm>
            <a:off x="9423025" y="1891400"/>
            <a:ext cx="5531579" cy="1031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t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9pPr>
          </a:lstStyle>
          <a:p>
            <a:pPr algn="ctr"/>
            <a:r>
              <a:rPr lang="es-ES" sz="6700" b="1" dirty="0" err="1">
                <a:latin typeface="Lato Regular" charset="0"/>
                <a:cs typeface="Lato Regular" charset="0"/>
              </a:rPr>
              <a:t>Hadoop</a:t>
            </a:r>
            <a:r>
              <a:rPr lang="es-ES" sz="6700" b="1" dirty="0">
                <a:latin typeface="Lato Regular" charset="0"/>
                <a:cs typeface="Lato Regular" charset="0"/>
              </a:rPr>
              <a:t>: </a:t>
            </a:r>
            <a:r>
              <a:rPr lang="es-ES" sz="6700" b="1" dirty="0" err="1">
                <a:latin typeface="Lato Regular" charset="0"/>
                <a:cs typeface="Lato Regular" charset="0"/>
              </a:rPr>
              <a:t>Hive</a:t>
            </a:r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902" y="49845"/>
            <a:ext cx="3350034" cy="1744389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1547115" y="4100291"/>
            <a:ext cx="21604941" cy="6571030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s-ES" sz="4400" dirty="0"/>
              <a:t>Lenguaje de consultas estilo SQL para HDFS</a:t>
            </a:r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s-ES" sz="4400" dirty="0"/>
              <a:t>Ejemplo</a:t>
            </a:r>
          </a:p>
          <a:p>
            <a:pPr algn="just"/>
            <a:endParaRPr lang="es-ES" dirty="0">
              <a:latin typeface="Courier New"/>
            </a:endParaRPr>
          </a:p>
          <a:p>
            <a:r>
              <a:rPr lang="es-ES" dirty="0">
                <a:latin typeface="Courier New"/>
              </a:rPr>
              <a:t>DROP TABLE IF EXISTS </a:t>
            </a:r>
            <a:r>
              <a:rPr lang="es-ES" dirty="0" err="1">
                <a:latin typeface="Courier New"/>
              </a:rPr>
              <a:t>docs</a:t>
            </a:r>
            <a:r>
              <a:rPr lang="es-ES" dirty="0">
                <a:latin typeface="Courier New"/>
              </a:rPr>
              <a:t>;</a:t>
            </a:r>
            <a:br>
              <a:rPr lang="es-ES" dirty="0"/>
            </a:br>
            <a:r>
              <a:rPr lang="es-ES" dirty="0">
                <a:latin typeface="Courier New"/>
              </a:rPr>
              <a:t>CREATE TABLE </a:t>
            </a:r>
            <a:r>
              <a:rPr lang="es-ES" dirty="0" err="1">
                <a:latin typeface="Courier New"/>
              </a:rPr>
              <a:t>docs</a:t>
            </a:r>
            <a:r>
              <a:rPr lang="es-ES" dirty="0">
                <a:latin typeface="Courier New"/>
              </a:rPr>
              <a:t> (line STRING);</a:t>
            </a:r>
            <a:br>
              <a:rPr lang="es-ES" dirty="0"/>
            </a:br>
            <a:r>
              <a:rPr lang="es-ES" dirty="0">
                <a:latin typeface="Courier New"/>
              </a:rPr>
              <a:t>LOAD DATA INPATH '</a:t>
            </a:r>
            <a:r>
              <a:rPr lang="es-ES" dirty="0" err="1">
                <a:latin typeface="Courier New"/>
              </a:rPr>
              <a:t>hdfs</a:t>
            </a:r>
            <a:r>
              <a:rPr lang="es-ES" dirty="0">
                <a:latin typeface="Courier New"/>
              </a:rPr>
              <a:t>://</a:t>
            </a:r>
            <a:r>
              <a:rPr lang="es-ES" dirty="0" err="1">
                <a:latin typeface="Courier New"/>
              </a:rPr>
              <a:t>path</a:t>
            </a:r>
            <a:r>
              <a:rPr lang="es-ES" dirty="0">
                <a:latin typeface="Courier New"/>
              </a:rPr>
              <a:t>/</a:t>
            </a:r>
            <a:r>
              <a:rPr lang="es-ES" dirty="0" err="1">
                <a:latin typeface="Courier New"/>
              </a:rPr>
              <a:t>input_file</a:t>
            </a:r>
            <a:r>
              <a:rPr lang="es-ES" dirty="0">
                <a:latin typeface="Courier New"/>
              </a:rPr>
              <a:t>' OVERWRITE INTO TABLE </a:t>
            </a:r>
            <a:r>
              <a:rPr lang="es-ES" dirty="0" err="1">
                <a:latin typeface="Courier New"/>
              </a:rPr>
              <a:t>docs</a:t>
            </a:r>
            <a:r>
              <a:rPr lang="es-ES" dirty="0">
                <a:latin typeface="Courier New"/>
              </a:rPr>
              <a:t>;</a:t>
            </a:r>
            <a:br>
              <a:rPr lang="es-ES" dirty="0"/>
            </a:br>
            <a:r>
              <a:rPr lang="es-ES" dirty="0">
                <a:latin typeface="Courier New"/>
              </a:rPr>
              <a:t>CREATE TABLE </a:t>
            </a:r>
            <a:r>
              <a:rPr lang="es-ES" dirty="0" err="1">
                <a:latin typeface="Courier New"/>
              </a:rPr>
              <a:t>word_counts</a:t>
            </a:r>
            <a:r>
              <a:rPr lang="es-ES" dirty="0">
                <a:latin typeface="Courier New"/>
              </a:rPr>
              <a:t> AS</a:t>
            </a:r>
            <a:br>
              <a:rPr lang="es-ES" dirty="0"/>
            </a:br>
            <a:r>
              <a:rPr lang="es-ES" dirty="0">
                <a:latin typeface="Courier New"/>
              </a:rPr>
              <a:t>SELECT </a:t>
            </a:r>
            <a:r>
              <a:rPr lang="es-ES" dirty="0" err="1">
                <a:latin typeface="Courier New"/>
              </a:rPr>
              <a:t>word</a:t>
            </a:r>
            <a:r>
              <a:rPr lang="es-ES" dirty="0">
                <a:latin typeface="Courier New"/>
              </a:rPr>
              <a:t>, </a:t>
            </a:r>
            <a:r>
              <a:rPr lang="es-ES" dirty="0" err="1">
                <a:latin typeface="Courier New"/>
              </a:rPr>
              <a:t>count</a:t>
            </a:r>
            <a:r>
              <a:rPr lang="es-ES" dirty="0">
                <a:latin typeface="Courier New"/>
              </a:rPr>
              <a:t>(1) AS </a:t>
            </a:r>
            <a:r>
              <a:rPr lang="es-ES" dirty="0" err="1">
                <a:latin typeface="Courier New"/>
              </a:rPr>
              <a:t>count</a:t>
            </a:r>
            <a:r>
              <a:rPr lang="es-ES" dirty="0">
                <a:latin typeface="Courier New"/>
              </a:rPr>
              <a:t> FROM</a:t>
            </a:r>
            <a:br>
              <a:rPr lang="es-ES" dirty="0"/>
            </a:br>
            <a:r>
              <a:rPr lang="es-ES" dirty="0">
                <a:latin typeface="Courier New"/>
              </a:rPr>
              <a:t> (SELECT </a:t>
            </a:r>
            <a:r>
              <a:rPr lang="es-ES" dirty="0" err="1">
                <a:latin typeface="Courier New"/>
              </a:rPr>
              <a:t>explode</a:t>
            </a:r>
            <a:r>
              <a:rPr lang="es-ES" dirty="0">
                <a:latin typeface="Courier New"/>
              </a:rPr>
              <a:t>(</a:t>
            </a:r>
            <a:r>
              <a:rPr lang="es-ES" dirty="0" err="1">
                <a:latin typeface="Courier New"/>
              </a:rPr>
              <a:t>split</a:t>
            </a:r>
            <a:r>
              <a:rPr lang="es-ES" dirty="0">
                <a:latin typeface="Courier New"/>
              </a:rPr>
              <a:t>(line, '\s')) AS </a:t>
            </a:r>
            <a:r>
              <a:rPr lang="es-ES" dirty="0" err="1">
                <a:latin typeface="Courier New"/>
              </a:rPr>
              <a:t>word</a:t>
            </a:r>
            <a:r>
              <a:rPr lang="es-ES" dirty="0">
                <a:latin typeface="Courier New"/>
              </a:rPr>
              <a:t> FROM </a:t>
            </a:r>
            <a:r>
              <a:rPr lang="es-ES" dirty="0" err="1">
                <a:latin typeface="Courier New"/>
              </a:rPr>
              <a:t>docs</a:t>
            </a:r>
            <a:r>
              <a:rPr lang="es-ES" dirty="0">
                <a:latin typeface="Courier New"/>
              </a:rPr>
              <a:t>) temp</a:t>
            </a:r>
            <a:br>
              <a:rPr lang="es-ES" dirty="0"/>
            </a:br>
            <a:r>
              <a:rPr lang="es-ES" dirty="0">
                <a:latin typeface="Courier New"/>
              </a:rPr>
              <a:t>GROUP BY </a:t>
            </a:r>
            <a:r>
              <a:rPr lang="es-ES" dirty="0" err="1">
                <a:latin typeface="Courier New"/>
              </a:rPr>
              <a:t>word</a:t>
            </a:r>
            <a:br>
              <a:rPr lang="es-ES" dirty="0"/>
            </a:br>
            <a:r>
              <a:rPr lang="es-ES" dirty="0">
                <a:latin typeface="Courier New"/>
              </a:rPr>
              <a:t>ORDER BY </a:t>
            </a:r>
            <a:r>
              <a:rPr lang="es-ES" dirty="0" err="1">
                <a:latin typeface="Courier New"/>
              </a:rPr>
              <a:t>word</a:t>
            </a:r>
            <a:r>
              <a:rPr lang="es-ES" dirty="0">
                <a:latin typeface="Courier New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731468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995874" y="11317309"/>
            <a:ext cx="4385924" cy="718107"/>
          </a:xfrm>
          <a:prstGeom prst="rect">
            <a:avLst/>
          </a:prstGeom>
          <a:noFill/>
        </p:spPr>
        <p:txBody>
          <a:bodyPr wrap="none" lIns="182811" tIns="91405" rIns="182811" bIns="91405" rtlCol="0">
            <a:spAutoFit/>
          </a:bodyPr>
          <a:lstStyle/>
          <a:p>
            <a:pPr algn="ctr"/>
            <a:r>
              <a:rPr lang="id-ID" sz="3500" b="1" dirty="0">
                <a:solidFill>
                  <a:schemeClr val="accent1"/>
                </a:solidFill>
                <a:latin typeface="Lato Regular"/>
                <a:cs typeface="Lato Regular"/>
              </a:rPr>
              <a:t>Zendos </a:t>
            </a:r>
            <a:r>
              <a:rPr lang="id-ID" sz="3500" b="1" dirty="0">
                <a:latin typeface="Lato Regular"/>
                <a:cs typeface="Lato Regular"/>
              </a:rPr>
              <a:t>Tecnología</a:t>
            </a:r>
            <a:endParaRPr lang="id-ID" sz="3500" b="1" dirty="0">
              <a:solidFill>
                <a:schemeClr val="accent1"/>
              </a:solidFill>
              <a:latin typeface="Lato Regular"/>
              <a:cs typeface="Lato Regular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11665360" y="12072484"/>
            <a:ext cx="1046909" cy="0"/>
          </a:xfrm>
          <a:prstGeom prst="line">
            <a:avLst/>
          </a:prstGeom>
          <a:ln w="6350">
            <a:solidFill>
              <a:schemeClr val="accent1"/>
            </a:solidFill>
            <a:prstDash val="lgDash"/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Conector recto 2"/>
          <p:cNvCxnSpPr/>
          <p:nvPr/>
        </p:nvCxnSpPr>
        <p:spPr>
          <a:xfrm>
            <a:off x="4239491" y="12330545"/>
            <a:ext cx="16791709" cy="277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72"/>
          <p:cNvSpPr txBox="1">
            <a:spLocks noChangeArrowheads="1"/>
          </p:cNvSpPr>
          <p:nvPr/>
        </p:nvSpPr>
        <p:spPr bwMode="auto">
          <a:xfrm>
            <a:off x="7835796" y="1891400"/>
            <a:ext cx="8706038" cy="1031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t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9pPr>
          </a:lstStyle>
          <a:p>
            <a:pPr algn="ctr"/>
            <a:r>
              <a:rPr lang="es-ES" sz="6700" b="1" dirty="0" err="1">
                <a:latin typeface="Lato Regular" charset="0"/>
                <a:cs typeface="Lato Regular" charset="0"/>
              </a:rPr>
              <a:t>Hadoop</a:t>
            </a:r>
            <a:r>
              <a:rPr lang="es-ES" sz="6700" b="1" dirty="0">
                <a:latin typeface="Lato Regular" charset="0"/>
                <a:cs typeface="Lato Regular" charset="0"/>
              </a:rPr>
              <a:t> </a:t>
            </a:r>
            <a:r>
              <a:rPr lang="es-ES" sz="6700" b="1" dirty="0" err="1">
                <a:latin typeface="Lato Regular" charset="0"/>
                <a:cs typeface="Lato Regular" charset="0"/>
              </a:rPr>
              <a:t>Distributions</a:t>
            </a:r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902" y="49845"/>
            <a:ext cx="3350034" cy="1744389"/>
          </a:xfrm>
          <a:prstGeom prst="rect">
            <a:avLst/>
          </a:prstGeom>
        </p:spPr>
      </p:pic>
      <p:pic>
        <p:nvPicPr>
          <p:cNvPr id="5" name="Imagen 4" descr="http://xrds.acm.org/images/DLImages/F5_clouderalog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4531" y="3362325"/>
            <a:ext cx="6507078" cy="4210945"/>
          </a:xfrm>
          <a:prstGeom prst="rect">
            <a:avLst/>
          </a:prstGeom>
        </p:spPr>
      </p:pic>
      <p:pic>
        <p:nvPicPr>
          <p:cNvPr id="7" name="Imagen 6" descr="http://storit.co/wp-content/uploads/2015/06/mapr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31663" y="3458210"/>
            <a:ext cx="4026158" cy="4013125"/>
          </a:xfrm>
          <a:prstGeom prst="rect">
            <a:avLst/>
          </a:prstGeom>
        </p:spPr>
      </p:pic>
      <p:pic>
        <p:nvPicPr>
          <p:cNvPr id="8" name="Imagen 7" descr="http://www.dlt.com/sites/default/files/logos/Datastax_Logo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99404" y="7981950"/>
            <a:ext cx="8212221" cy="1716822"/>
          </a:xfrm>
          <a:prstGeom prst="rect">
            <a:avLst/>
          </a:prstGeom>
        </p:spPr>
      </p:pic>
      <p:pic>
        <p:nvPicPr>
          <p:cNvPr id="9" name="Imagen 8" descr="http://www.dataguise.com/wp-content/uploads/2016/05/hortonworks_new_logo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521706" y="6534150"/>
            <a:ext cx="6379744" cy="2215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922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995874" y="11317309"/>
            <a:ext cx="4385924" cy="718107"/>
          </a:xfrm>
          <a:prstGeom prst="rect">
            <a:avLst/>
          </a:prstGeom>
          <a:noFill/>
        </p:spPr>
        <p:txBody>
          <a:bodyPr wrap="none" lIns="182811" tIns="91405" rIns="182811" bIns="91405" rtlCol="0">
            <a:spAutoFit/>
          </a:bodyPr>
          <a:lstStyle/>
          <a:p>
            <a:pPr algn="ctr"/>
            <a:r>
              <a:rPr lang="id-ID" sz="3500" b="1" dirty="0">
                <a:solidFill>
                  <a:schemeClr val="accent1"/>
                </a:solidFill>
                <a:latin typeface="Lato Regular"/>
                <a:cs typeface="Lato Regular"/>
              </a:rPr>
              <a:t>Zendos </a:t>
            </a:r>
            <a:r>
              <a:rPr lang="id-ID" sz="3500" b="1" dirty="0">
                <a:latin typeface="Lato Regular"/>
                <a:cs typeface="Lato Regular"/>
              </a:rPr>
              <a:t>Tecnología</a:t>
            </a:r>
            <a:endParaRPr lang="id-ID" sz="3500" b="1" dirty="0">
              <a:solidFill>
                <a:schemeClr val="accent1"/>
              </a:solidFill>
              <a:latin typeface="Lato Regular"/>
              <a:cs typeface="Lato Regular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11665360" y="12072484"/>
            <a:ext cx="1046909" cy="0"/>
          </a:xfrm>
          <a:prstGeom prst="line">
            <a:avLst/>
          </a:prstGeom>
          <a:ln w="6350">
            <a:solidFill>
              <a:schemeClr val="accent1"/>
            </a:solidFill>
            <a:prstDash val="lgDash"/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Conector recto 2"/>
          <p:cNvCxnSpPr/>
          <p:nvPr/>
        </p:nvCxnSpPr>
        <p:spPr>
          <a:xfrm>
            <a:off x="4239491" y="12330545"/>
            <a:ext cx="16791709" cy="277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72"/>
          <p:cNvSpPr txBox="1">
            <a:spLocks noChangeArrowheads="1"/>
          </p:cNvSpPr>
          <p:nvPr/>
        </p:nvSpPr>
        <p:spPr bwMode="auto">
          <a:xfrm>
            <a:off x="10143381" y="1891400"/>
            <a:ext cx="4090863" cy="1031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t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9pPr>
          </a:lstStyle>
          <a:p>
            <a:pPr algn="ctr"/>
            <a:r>
              <a:rPr lang="es-ES" sz="6700" b="1" dirty="0" err="1">
                <a:latin typeface="Lato Regular" charset="0"/>
                <a:cs typeface="Lato Regular" charset="0"/>
              </a:rPr>
              <a:t>HDInsight</a:t>
            </a:r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902" y="49845"/>
            <a:ext cx="3350034" cy="1744389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4039303" y="3816853"/>
            <a:ext cx="16991897" cy="661720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s-ES" dirty="0"/>
              <a:t>Nos permite almacenar, mover, acumular, agregar, filtrar y consultar datos</a:t>
            </a:r>
          </a:p>
        </p:txBody>
      </p:sp>
      <p:pic>
        <p:nvPicPr>
          <p:cNvPr id="5" name="Imagen 4" descr="msp-motorcycle-spare-part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4692" y="4477954"/>
            <a:ext cx="9782958" cy="6609789"/>
          </a:xfrm>
          <a:prstGeom prst="rect">
            <a:avLst/>
          </a:prstGeom>
        </p:spPr>
      </p:pic>
      <p:sp>
        <p:nvSpPr>
          <p:cNvPr id="2" name="CuadroTexto 1"/>
          <p:cNvSpPr txBox="1"/>
          <p:nvPr/>
        </p:nvSpPr>
        <p:spPr>
          <a:xfrm>
            <a:off x="9409583" y="3105150"/>
            <a:ext cx="5564181" cy="415482"/>
          </a:xfrm>
          <a:prstGeom prst="rect">
            <a:avLst/>
          </a:prstGeom>
        </p:spPr>
        <p:txBody>
          <a:bodyPr wrap="square" lIns="91424" tIns="45712" rIns="91424" bIns="45712" rtlCol="0">
            <a:spAutoFit/>
          </a:bodyPr>
          <a:lstStyle/>
          <a:p>
            <a:pPr algn="ctr"/>
            <a:r>
              <a:rPr lang="es-ES" sz="2100" b="1" spc="600" dirty="0" err="1">
                <a:solidFill>
                  <a:srgbClr val="AC1D3F"/>
                </a:solidFill>
                <a:latin typeface="Lato Regular"/>
                <a:cs typeface="Lato Regular"/>
              </a:rPr>
              <a:t>BigData</a:t>
            </a:r>
            <a:r>
              <a:rPr lang="es-ES" sz="2100" b="1" spc="600" dirty="0">
                <a:solidFill>
                  <a:srgbClr val="AC1D3F"/>
                </a:solidFill>
                <a:latin typeface="Lato Regular"/>
                <a:cs typeface="Lato Regular"/>
              </a:rPr>
              <a:t>-as-a-</a:t>
            </a:r>
            <a:r>
              <a:rPr lang="es-ES" sz="2100" b="1" spc="600" dirty="0" err="1">
                <a:solidFill>
                  <a:srgbClr val="AC1D3F"/>
                </a:solidFill>
                <a:latin typeface="Lato Regular"/>
                <a:cs typeface="Lato Regular"/>
              </a:rPr>
              <a:t>Service</a:t>
            </a:r>
            <a:endParaRPr lang="es-ES" sz="2100" b="1" spc="600" dirty="0">
              <a:solidFill>
                <a:srgbClr val="AC1D3F"/>
              </a:solidFill>
              <a:latin typeface="Lato Regular"/>
              <a:cs typeface="Lat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778583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995874" y="11317309"/>
            <a:ext cx="4385924" cy="718107"/>
          </a:xfrm>
          <a:prstGeom prst="rect">
            <a:avLst/>
          </a:prstGeom>
          <a:noFill/>
        </p:spPr>
        <p:txBody>
          <a:bodyPr wrap="none" lIns="182811" tIns="91405" rIns="182811" bIns="91405" rtlCol="0">
            <a:spAutoFit/>
          </a:bodyPr>
          <a:lstStyle/>
          <a:p>
            <a:pPr algn="ctr"/>
            <a:r>
              <a:rPr lang="id-ID" sz="3500" b="1" dirty="0">
                <a:solidFill>
                  <a:schemeClr val="accent1"/>
                </a:solidFill>
                <a:latin typeface="Lato Regular"/>
                <a:cs typeface="Lato Regular"/>
              </a:rPr>
              <a:t>Zendos </a:t>
            </a:r>
            <a:r>
              <a:rPr lang="id-ID" sz="3500" b="1" dirty="0">
                <a:latin typeface="Lato Regular"/>
                <a:cs typeface="Lato Regular"/>
              </a:rPr>
              <a:t>Tecnología</a:t>
            </a:r>
            <a:endParaRPr lang="id-ID" sz="3500" b="1" dirty="0">
              <a:solidFill>
                <a:schemeClr val="accent1"/>
              </a:solidFill>
              <a:latin typeface="Lato Regular"/>
              <a:cs typeface="Lato Regular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11665360" y="12072484"/>
            <a:ext cx="1046909" cy="0"/>
          </a:xfrm>
          <a:prstGeom prst="line">
            <a:avLst/>
          </a:prstGeom>
          <a:ln w="6350">
            <a:solidFill>
              <a:schemeClr val="accent1"/>
            </a:solidFill>
            <a:prstDash val="lgDash"/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Conector recto 2"/>
          <p:cNvCxnSpPr/>
          <p:nvPr/>
        </p:nvCxnSpPr>
        <p:spPr>
          <a:xfrm>
            <a:off x="4239491" y="12330545"/>
            <a:ext cx="16791709" cy="277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72"/>
          <p:cNvSpPr txBox="1">
            <a:spLocks noChangeArrowheads="1"/>
          </p:cNvSpPr>
          <p:nvPr/>
        </p:nvSpPr>
        <p:spPr bwMode="auto">
          <a:xfrm>
            <a:off x="10141483" y="1438275"/>
            <a:ext cx="4090863" cy="1031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t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9pPr>
          </a:lstStyle>
          <a:p>
            <a:pPr algn="ctr"/>
            <a:r>
              <a:rPr lang="es-ES" sz="6700" b="1" dirty="0" err="1">
                <a:latin typeface="Lato Regular" charset="0"/>
                <a:cs typeface="Lato Regular" charset="0"/>
              </a:rPr>
              <a:t>HDInsight</a:t>
            </a:r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902" y="49845"/>
            <a:ext cx="3350034" cy="1744389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3875666" y="3162300"/>
            <a:ext cx="16991897" cy="661720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s-ES" dirty="0"/>
              <a:t>Nos permite almacenar, mover, acumular, agregar, filtrar y consultar datos</a:t>
            </a:r>
          </a:p>
        </p:txBody>
      </p:sp>
      <p:pic>
        <p:nvPicPr>
          <p:cNvPr id="2" name="Imagen 1" descr="http://www.alliedc.com/wp-content/uploads/2015/08/HDInsight-image0011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1822" y="3781425"/>
            <a:ext cx="16473909" cy="9393670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>
            <a:off x="9427294" y="2609850"/>
            <a:ext cx="5564181" cy="415482"/>
          </a:xfrm>
          <a:prstGeom prst="rect">
            <a:avLst/>
          </a:prstGeom>
        </p:spPr>
        <p:txBody>
          <a:bodyPr wrap="square" lIns="91424" tIns="45712" rIns="91424" bIns="45712" rtlCol="0">
            <a:spAutoFit/>
          </a:bodyPr>
          <a:lstStyle/>
          <a:p>
            <a:pPr algn="ctr"/>
            <a:r>
              <a:rPr lang="es-ES" sz="2100" b="1" spc="600" dirty="0" err="1">
                <a:solidFill>
                  <a:srgbClr val="AC1D3F"/>
                </a:solidFill>
                <a:latin typeface="Lato Regular"/>
                <a:cs typeface="Lato Regular"/>
              </a:rPr>
              <a:t>BigData</a:t>
            </a:r>
            <a:r>
              <a:rPr lang="es-ES" sz="2100" b="1" spc="600" dirty="0">
                <a:solidFill>
                  <a:srgbClr val="AC1D3F"/>
                </a:solidFill>
                <a:latin typeface="Lato Regular"/>
                <a:cs typeface="Lato Regular"/>
              </a:rPr>
              <a:t>-as-a-</a:t>
            </a:r>
            <a:r>
              <a:rPr lang="es-ES" sz="2100" b="1" spc="600" dirty="0" err="1">
                <a:solidFill>
                  <a:srgbClr val="AC1D3F"/>
                </a:solidFill>
                <a:latin typeface="Lato Regular"/>
                <a:cs typeface="Lato Regular"/>
              </a:rPr>
              <a:t>Service</a:t>
            </a:r>
            <a:endParaRPr lang="es-ES" sz="2100" b="1" spc="600" dirty="0">
              <a:solidFill>
                <a:srgbClr val="AC1D3F"/>
              </a:solidFill>
              <a:latin typeface="Lato Regular"/>
              <a:cs typeface="Lat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3389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995874" y="11317309"/>
            <a:ext cx="4385924" cy="718107"/>
          </a:xfrm>
          <a:prstGeom prst="rect">
            <a:avLst/>
          </a:prstGeom>
          <a:noFill/>
        </p:spPr>
        <p:txBody>
          <a:bodyPr wrap="none" lIns="182811" tIns="91405" rIns="182811" bIns="91405" rtlCol="0">
            <a:spAutoFit/>
          </a:bodyPr>
          <a:lstStyle/>
          <a:p>
            <a:pPr algn="ctr"/>
            <a:r>
              <a:rPr lang="id-ID" sz="3500" b="1" dirty="0">
                <a:solidFill>
                  <a:schemeClr val="accent1"/>
                </a:solidFill>
                <a:latin typeface="Lato Regular"/>
                <a:cs typeface="Lato Regular"/>
              </a:rPr>
              <a:t>Zendos </a:t>
            </a:r>
            <a:r>
              <a:rPr lang="id-ID" sz="3500" b="1" dirty="0">
                <a:latin typeface="Lato Regular"/>
                <a:cs typeface="Lato Regular"/>
              </a:rPr>
              <a:t>Tecnología</a:t>
            </a:r>
            <a:endParaRPr lang="id-ID" sz="3500" b="1" dirty="0">
              <a:solidFill>
                <a:schemeClr val="accent1"/>
              </a:solidFill>
              <a:latin typeface="Lato Regular"/>
              <a:cs typeface="Lato Regular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11665360" y="12072484"/>
            <a:ext cx="1046909" cy="0"/>
          </a:xfrm>
          <a:prstGeom prst="line">
            <a:avLst/>
          </a:prstGeom>
          <a:ln w="6350">
            <a:solidFill>
              <a:schemeClr val="accent1"/>
            </a:solidFill>
            <a:prstDash val="lgDash"/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Conector recto 2"/>
          <p:cNvCxnSpPr/>
          <p:nvPr/>
        </p:nvCxnSpPr>
        <p:spPr>
          <a:xfrm>
            <a:off x="4239491" y="12330545"/>
            <a:ext cx="16791709" cy="277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72"/>
          <p:cNvSpPr txBox="1">
            <a:spLocks noChangeArrowheads="1"/>
          </p:cNvSpPr>
          <p:nvPr/>
        </p:nvSpPr>
        <p:spPr bwMode="auto">
          <a:xfrm>
            <a:off x="8916691" y="1438275"/>
            <a:ext cx="6539161" cy="1031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t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9pPr>
          </a:lstStyle>
          <a:p>
            <a:pPr algn="ctr"/>
            <a:r>
              <a:rPr lang="es-ES" sz="6700" b="1" dirty="0">
                <a:solidFill>
                  <a:srgbClr val="323539"/>
                </a:solidFill>
                <a:latin typeface="Lato Regular"/>
                <a:cs typeface="Lato Regular" charset="0"/>
              </a:rPr>
              <a:t>Azure Data Lake</a:t>
            </a:r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902" y="49845"/>
            <a:ext cx="3350034" cy="1744389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8042" y="2876550"/>
            <a:ext cx="19145580" cy="7613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451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995874" y="11317309"/>
            <a:ext cx="4385924" cy="718107"/>
          </a:xfrm>
          <a:prstGeom prst="rect">
            <a:avLst/>
          </a:prstGeom>
          <a:noFill/>
        </p:spPr>
        <p:txBody>
          <a:bodyPr wrap="none" lIns="182811" tIns="91405" rIns="182811" bIns="91405" rtlCol="0">
            <a:spAutoFit/>
          </a:bodyPr>
          <a:lstStyle/>
          <a:p>
            <a:pPr algn="ctr"/>
            <a:r>
              <a:rPr lang="id-ID" sz="3500" b="1" dirty="0">
                <a:solidFill>
                  <a:schemeClr val="accent1"/>
                </a:solidFill>
                <a:latin typeface="Lato Regular"/>
                <a:cs typeface="Lato Regular"/>
              </a:rPr>
              <a:t>Zendos </a:t>
            </a:r>
            <a:r>
              <a:rPr lang="id-ID" sz="3500" b="1" dirty="0">
                <a:latin typeface="Lato Regular"/>
                <a:cs typeface="Lato Regular"/>
              </a:rPr>
              <a:t>Tecnología</a:t>
            </a:r>
            <a:endParaRPr lang="id-ID" sz="3500" b="1" dirty="0">
              <a:solidFill>
                <a:schemeClr val="accent1"/>
              </a:solidFill>
              <a:latin typeface="Lato Regular"/>
              <a:cs typeface="Lato Regular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11665360" y="12072484"/>
            <a:ext cx="1046909" cy="0"/>
          </a:xfrm>
          <a:prstGeom prst="line">
            <a:avLst/>
          </a:prstGeom>
          <a:ln w="6350">
            <a:solidFill>
              <a:schemeClr val="accent1"/>
            </a:solidFill>
            <a:prstDash val="lgDash"/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Conector recto 2"/>
          <p:cNvCxnSpPr/>
          <p:nvPr/>
        </p:nvCxnSpPr>
        <p:spPr>
          <a:xfrm>
            <a:off x="4239491" y="12330545"/>
            <a:ext cx="16791709" cy="277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72"/>
          <p:cNvSpPr txBox="1">
            <a:spLocks noChangeArrowheads="1"/>
          </p:cNvSpPr>
          <p:nvPr/>
        </p:nvSpPr>
        <p:spPr bwMode="auto">
          <a:xfrm>
            <a:off x="8298091" y="1438275"/>
            <a:ext cx="7776361" cy="1031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t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9pPr>
          </a:lstStyle>
          <a:p>
            <a:pPr algn="ctr"/>
            <a:r>
              <a:rPr lang="es-ES" sz="6700" b="1" dirty="0">
                <a:solidFill>
                  <a:srgbClr val="323539"/>
                </a:solidFill>
                <a:latin typeface="Lato Regular"/>
                <a:cs typeface="Lato Regular" charset="0"/>
              </a:rPr>
              <a:t>Storm in </a:t>
            </a:r>
            <a:r>
              <a:rPr lang="es-ES" sz="6700" b="1" dirty="0" err="1">
                <a:solidFill>
                  <a:srgbClr val="323539"/>
                </a:solidFill>
                <a:latin typeface="Lato Regular"/>
                <a:cs typeface="Lato Regular" charset="0"/>
              </a:rPr>
              <a:t>HDInsight</a:t>
            </a:r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902" y="49845"/>
            <a:ext cx="3350034" cy="1744389"/>
          </a:xfrm>
          <a:prstGeom prst="rect">
            <a:avLst/>
          </a:prstGeom>
        </p:spPr>
      </p:pic>
      <p:pic>
        <p:nvPicPr>
          <p:cNvPr id="2" name="Imagen 1" descr="http://storm.apache.org/images/storm-flow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5341" y="4476750"/>
            <a:ext cx="14421411" cy="6061422"/>
          </a:xfrm>
          <a:prstGeom prst="rect">
            <a:avLst/>
          </a:prstGeom>
        </p:spPr>
      </p:pic>
      <p:pic>
        <p:nvPicPr>
          <p:cNvPr id="7" name="Imagen 6" descr="https://camo.githubusercontent.com/dcbcc7b4df40b2437173fa5e3a382347e00af2e6/68747470733a2f2f75706c6f61642e77696b696d656469612e6f72672f77696b6970656469612f636f6d6d6f6e732f372f37302f53746f726d5f6c6f676f2e706e6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42621" y="6276975"/>
            <a:ext cx="4350934" cy="1563267"/>
          </a:xfrm>
          <a:prstGeom prst="rect">
            <a:avLst/>
          </a:prstGeom>
        </p:spPr>
      </p:pic>
      <p:sp>
        <p:nvSpPr>
          <p:cNvPr id="10" name="TextBox 72"/>
          <p:cNvSpPr txBox="1">
            <a:spLocks noChangeArrowheads="1"/>
          </p:cNvSpPr>
          <p:nvPr/>
        </p:nvSpPr>
        <p:spPr bwMode="auto">
          <a:xfrm>
            <a:off x="15791474" y="3819525"/>
            <a:ext cx="6646435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t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9pPr>
          </a:lstStyle>
          <a:p>
            <a:pPr algn="ctr"/>
            <a:r>
              <a:rPr lang="es-ES" sz="4800" dirty="0">
                <a:solidFill>
                  <a:srgbClr val="323539"/>
                </a:solidFill>
                <a:latin typeface="Lato Regular"/>
                <a:cs typeface="Lato Regular" charset="0"/>
              </a:rPr>
              <a:t>Topología Apache Storm</a:t>
            </a:r>
          </a:p>
        </p:txBody>
      </p:sp>
      <p:pic>
        <p:nvPicPr>
          <p:cNvPr id="8" name="Imagen 7" descr="http://1u88jj3r4db2x4txp44yqfj1.wpengine.netdna-cdn.com/wp-content/uploads/2015/06/visual_studio_purple-930x462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40317" y="8477250"/>
            <a:ext cx="5136936" cy="2548240"/>
          </a:xfrm>
          <a:prstGeom prst="rect">
            <a:avLst/>
          </a:prstGeom>
        </p:spPr>
      </p:pic>
      <p:sp>
        <p:nvSpPr>
          <p:cNvPr id="14" name="TextBox 72"/>
          <p:cNvSpPr txBox="1">
            <a:spLocks noChangeArrowheads="1"/>
          </p:cNvSpPr>
          <p:nvPr/>
        </p:nvSpPr>
        <p:spPr bwMode="auto">
          <a:xfrm>
            <a:off x="17231338" y="7958455"/>
            <a:ext cx="1341714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t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9pPr>
          </a:lstStyle>
          <a:p>
            <a:pPr algn="ctr"/>
            <a:r>
              <a:rPr lang="es-ES" sz="4800" dirty="0" err="1">
                <a:solidFill>
                  <a:srgbClr val="323539"/>
                </a:solidFill>
                <a:latin typeface="Lato Regular"/>
                <a:cs typeface="Lato Regular" charset="0"/>
              </a:rPr>
              <a:t>bolts</a:t>
            </a:r>
          </a:p>
        </p:txBody>
      </p:sp>
      <p:sp>
        <p:nvSpPr>
          <p:cNvPr id="15" name="TextBox 72"/>
          <p:cNvSpPr txBox="1">
            <a:spLocks noChangeArrowheads="1"/>
          </p:cNvSpPr>
          <p:nvPr/>
        </p:nvSpPr>
        <p:spPr bwMode="auto">
          <a:xfrm>
            <a:off x="7540345" y="10734675"/>
            <a:ext cx="1801775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t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9pPr>
          </a:lstStyle>
          <a:p>
            <a:pPr algn="ctr"/>
            <a:r>
              <a:rPr lang="es-ES" sz="4800" dirty="0" err="1">
                <a:solidFill>
                  <a:srgbClr val="323539"/>
                </a:solidFill>
                <a:latin typeface="Lato Regular"/>
                <a:cs typeface="Lato Regular" charset="0"/>
              </a:rPr>
              <a:t>spouts</a:t>
            </a:r>
          </a:p>
        </p:txBody>
      </p:sp>
    </p:spTree>
    <p:extLst>
      <p:ext uri="{BB962C8B-B14F-4D97-AF65-F5344CB8AC3E}">
        <p14:creationId xmlns:p14="http://schemas.microsoft.com/office/powerpoint/2010/main" val="861614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995874" y="11317309"/>
            <a:ext cx="4385924" cy="718107"/>
          </a:xfrm>
          <a:prstGeom prst="rect">
            <a:avLst/>
          </a:prstGeom>
          <a:noFill/>
        </p:spPr>
        <p:txBody>
          <a:bodyPr wrap="none" lIns="182811" tIns="91405" rIns="182811" bIns="91405" rtlCol="0">
            <a:spAutoFit/>
          </a:bodyPr>
          <a:lstStyle/>
          <a:p>
            <a:pPr algn="ctr"/>
            <a:r>
              <a:rPr lang="id-ID" sz="3500" b="1" dirty="0">
                <a:solidFill>
                  <a:schemeClr val="accent1"/>
                </a:solidFill>
                <a:latin typeface="Lato Regular"/>
                <a:cs typeface="Lato Regular"/>
              </a:rPr>
              <a:t>Zendos </a:t>
            </a:r>
            <a:r>
              <a:rPr lang="id-ID" sz="3500" b="1" dirty="0">
                <a:latin typeface="Lato Regular"/>
                <a:cs typeface="Lato Regular"/>
              </a:rPr>
              <a:t>Tecnología</a:t>
            </a:r>
            <a:endParaRPr lang="id-ID" sz="3500" b="1" dirty="0">
              <a:solidFill>
                <a:schemeClr val="accent1"/>
              </a:solidFill>
              <a:latin typeface="Lato Regular"/>
              <a:cs typeface="Lato Regular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11665360" y="12072484"/>
            <a:ext cx="1046909" cy="0"/>
          </a:xfrm>
          <a:prstGeom prst="line">
            <a:avLst/>
          </a:prstGeom>
          <a:ln w="6350">
            <a:solidFill>
              <a:schemeClr val="accent1"/>
            </a:solidFill>
            <a:prstDash val="lgDash"/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Conector recto 2"/>
          <p:cNvCxnSpPr/>
          <p:nvPr/>
        </p:nvCxnSpPr>
        <p:spPr>
          <a:xfrm>
            <a:off x="4239491" y="12330545"/>
            <a:ext cx="16791709" cy="277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72"/>
          <p:cNvSpPr txBox="1">
            <a:spLocks noChangeArrowheads="1"/>
          </p:cNvSpPr>
          <p:nvPr/>
        </p:nvSpPr>
        <p:spPr bwMode="auto">
          <a:xfrm>
            <a:off x="8298091" y="1438275"/>
            <a:ext cx="7776361" cy="1031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t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9pPr>
          </a:lstStyle>
          <a:p>
            <a:pPr algn="ctr"/>
            <a:r>
              <a:rPr lang="es-ES" sz="6700" b="1" dirty="0">
                <a:solidFill>
                  <a:srgbClr val="323539"/>
                </a:solidFill>
                <a:latin typeface="Lato Regular"/>
                <a:cs typeface="Lato Regular" charset="0"/>
              </a:rPr>
              <a:t>Storm in </a:t>
            </a:r>
            <a:r>
              <a:rPr lang="es-ES" sz="6700" b="1" dirty="0" err="1">
                <a:solidFill>
                  <a:srgbClr val="323539"/>
                </a:solidFill>
                <a:latin typeface="Lato Regular"/>
                <a:cs typeface="Lato Regular" charset="0"/>
              </a:rPr>
              <a:t>HDInsight</a:t>
            </a:r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902" y="49845"/>
            <a:ext cx="3350034" cy="1744389"/>
          </a:xfrm>
          <a:prstGeom prst="rect">
            <a:avLst/>
          </a:prstGeom>
        </p:spPr>
      </p:pic>
      <p:sp>
        <p:nvSpPr>
          <p:cNvPr id="11" name="Rectángulo 10"/>
          <p:cNvSpPr/>
          <p:nvPr/>
        </p:nvSpPr>
        <p:spPr>
          <a:xfrm>
            <a:off x="1552171" y="4572000"/>
            <a:ext cx="21604941" cy="3477875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marL="1485556" lvl="1" indent="-571500" algn="just">
              <a:buFont typeface="Arial" panose="020B0604020202020204" pitchFamily="34" charset="0"/>
              <a:buChar char="•"/>
            </a:pPr>
            <a:r>
              <a:rPr lang="es-ES" sz="4400" dirty="0"/>
              <a:t>Procesado de datos en </a:t>
            </a:r>
            <a:r>
              <a:rPr lang="es-ES" sz="4400" b="1" dirty="0"/>
              <a:t>tiempo real</a:t>
            </a:r>
            <a:r>
              <a:rPr lang="es-ES" sz="4400" dirty="0"/>
              <a:t>.</a:t>
            </a:r>
          </a:p>
          <a:p>
            <a:pPr marL="1485556" lvl="1" indent="-571500" algn="just">
              <a:buFont typeface="Arial" panose="020B0604020202020204" pitchFamily="34" charset="0"/>
              <a:buChar char="•"/>
            </a:pPr>
            <a:r>
              <a:rPr lang="es-ES" sz="4400" dirty="0"/>
              <a:t>Tolerante a fallos</a:t>
            </a:r>
          </a:p>
          <a:p>
            <a:pPr marL="1485556" lvl="1" indent="-571500" algn="just">
              <a:buFont typeface="Arial" panose="020B0604020202020204" pitchFamily="34" charset="0"/>
              <a:buChar char="•"/>
            </a:pPr>
            <a:r>
              <a:rPr lang="es-ES" sz="4400" dirty="0"/>
              <a:t>Alta disponibilidad</a:t>
            </a:r>
          </a:p>
          <a:p>
            <a:pPr marL="1485556" lvl="1" indent="-571500" algn="just">
              <a:buFont typeface="Arial" panose="020B0604020202020204" pitchFamily="34" charset="0"/>
              <a:buChar char="•"/>
            </a:pPr>
            <a:r>
              <a:rPr lang="es-ES" sz="4400" dirty="0" err="1"/>
              <a:t>Multiples</a:t>
            </a:r>
            <a:r>
              <a:rPr lang="es-ES" sz="4400" dirty="0"/>
              <a:t> lenguajes (C#, </a:t>
            </a:r>
            <a:r>
              <a:rPr lang="es-ES" sz="4400" dirty="0" err="1"/>
              <a:t>python</a:t>
            </a:r>
            <a:r>
              <a:rPr lang="es-ES" sz="4400" dirty="0"/>
              <a:t>, java)</a:t>
            </a:r>
          </a:p>
          <a:p>
            <a:pPr marL="571500" indent="-571500" algn="just">
              <a:buFont typeface="Arial" panose="020B0604020202020204" pitchFamily="34" charset="0"/>
              <a:buChar char="•"/>
            </a:pPr>
            <a:endParaRPr lang="es-ES" sz="4400" i="1" dirty="0"/>
          </a:p>
        </p:txBody>
      </p:sp>
    </p:spTree>
    <p:extLst>
      <p:ext uri="{BB962C8B-B14F-4D97-AF65-F5344CB8AC3E}">
        <p14:creationId xmlns:p14="http://schemas.microsoft.com/office/powerpoint/2010/main" val="3065481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995874" y="11317309"/>
            <a:ext cx="4385924" cy="718107"/>
          </a:xfrm>
          <a:prstGeom prst="rect">
            <a:avLst/>
          </a:prstGeom>
          <a:noFill/>
        </p:spPr>
        <p:txBody>
          <a:bodyPr wrap="none" lIns="182811" tIns="91405" rIns="182811" bIns="91405" rtlCol="0">
            <a:spAutoFit/>
          </a:bodyPr>
          <a:lstStyle/>
          <a:p>
            <a:pPr algn="ctr"/>
            <a:r>
              <a:rPr lang="id-ID" sz="3500" b="1" dirty="0">
                <a:solidFill>
                  <a:schemeClr val="accent1"/>
                </a:solidFill>
                <a:latin typeface="Lato Regular"/>
                <a:cs typeface="Lato Regular"/>
              </a:rPr>
              <a:t>Zendos </a:t>
            </a:r>
            <a:r>
              <a:rPr lang="id-ID" sz="3500" b="1" dirty="0">
                <a:latin typeface="Lato Regular"/>
                <a:cs typeface="Lato Regular"/>
              </a:rPr>
              <a:t>Tecnología</a:t>
            </a:r>
            <a:endParaRPr lang="id-ID" sz="3500" b="1" dirty="0">
              <a:solidFill>
                <a:schemeClr val="accent1"/>
              </a:solidFill>
              <a:latin typeface="Lato Regular"/>
              <a:cs typeface="Lato Regular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11665360" y="12072484"/>
            <a:ext cx="1046909" cy="0"/>
          </a:xfrm>
          <a:prstGeom prst="line">
            <a:avLst/>
          </a:prstGeom>
          <a:ln w="6350">
            <a:solidFill>
              <a:schemeClr val="accent1"/>
            </a:solidFill>
            <a:prstDash val="lgDash"/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Conector recto 2"/>
          <p:cNvCxnSpPr/>
          <p:nvPr/>
        </p:nvCxnSpPr>
        <p:spPr>
          <a:xfrm>
            <a:off x="4239491" y="12330545"/>
            <a:ext cx="16791709" cy="277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72"/>
          <p:cNvSpPr txBox="1">
            <a:spLocks noChangeArrowheads="1"/>
          </p:cNvSpPr>
          <p:nvPr/>
        </p:nvSpPr>
        <p:spPr bwMode="auto">
          <a:xfrm>
            <a:off x="9004640" y="1891400"/>
            <a:ext cx="6368345" cy="1031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t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9pPr>
          </a:lstStyle>
          <a:p>
            <a:pPr algn="ctr"/>
            <a:r>
              <a:rPr lang="es-ES" sz="6700" b="1" dirty="0">
                <a:latin typeface="Lato Regular" charset="0"/>
                <a:cs typeface="Lato Regular" charset="0"/>
              </a:rPr>
              <a:t>Esquema global</a:t>
            </a:r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902" y="49845"/>
            <a:ext cx="3350034" cy="1744389"/>
          </a:xfrm>
          <a:prstGeom prst="rect">
            <a:avLst/>
          </a:prstGeom>
        </p:spPr>
      </p:pic>
      <p:pic>
        <p:nvPicPr>
          <p:cNvPr id="5" name="Imagen 4" descr="https://datasciencedojo.com/wp-content/uploads/2014/12/hdinsight-with-nam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9269" y="5114925"/>
            <a:ext cx="3535882" cy="3442685"/>
          </a:xfrm>
          <a:prstGeom prst="rect">
            <a:avLst/>
          </a:prstGeom>
        </p:spPr>
      </p:pic>
      <p:pic>
        <p:nvPicPr>
          <p:cNvPr id="8" name="Imagen 7" descr="http://insightextractor.com/wp-content/uploads/2016/05/AzureML-with-nam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02662" y="2895600"/>
            <a:ext cx="3050989" cy="3100421"/>
          </a:xfrm>
          <a:prstGeom prst="rect">
            <a:avLst/>
          </a:prstGeom>
        </p:spPr>
      </p:pic>
      <p:pic>
        <p:nvPicPr>
          <p:cNvPr id="10" name="Imagen 9" descr="http://akilicw.co.za/wp-content/uploads/2016/03/microsoft-power-bi-logo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502797" y="6896100"/>
            <a:ext cx="5377259" cy="3960691"/>
          </a:xfrm>
          <a:prstGeom prst="rect">
            <a:avLst/>
          </a:prstGeom>
        </p:spPr>
      </p:pic>
      <p:sp>
        <p:nvSpPr>
          <p:cNvPr id="15" name="Flecha: arriba y abajo 14"/>
          <p:cNvSpPr/>
          <p:nvPr/>
        </p:nvSpPr>
        <p:spPr>
          <a:xfrm rot="6600000">
            <a:off x="11432675" y="6362700"/>
            <a:ext cx="1175011" cy="3882913"/>
          </a:xfrm>
          <a:prstGeom prst="upDownArrow">
            <a:avLst/>
          </a:prstGeom>
          <a:solidFill>
            <a:srgbClr val="AC1D3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800" dirty="0"/>
          </a:p>
        </p:txBody>
      </p:sp>
      <p:sp>
        <p:nvSpPr>
          <p:cNvPr id="16" name="Flecha: arriba y abajo 15"/>
          <p:cNvSpPr/>
          <p:nvPr/>
        </p:nvSpPr>
        <p:spPr>
          <a:xfrm rot="4620000">
            <a:off x="11493681" y="3533775"/>
            <a:ext cx="1175011" cy="3882913"/>
          </a:xfrm>
          <a:prstGeom prst="upDownArrow">
            <a:avLst/>
          </a:prstGeom>
          <a:solidFill>
            <a:srgbClr val="AC1D3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800" dirty="0"/>
          </a:p>
        </p:txBody>
      </p:sp>
      <p:cxnSp>
        <p:nvCxnSpPr>
          <p:cNvPr id="17" name="Conector: angular 16"/>
          <p:cNvCxnSpPr/>
          <p:nvPr/>
        </p:nvCxnSpPr>
        <p:spPr>
          <a:xfrm>
            <a:off x="11993592" y="6673969"/>
            <a:ext cx="914400" cy="914400"/>
          </a:xfrm>
          <a:prstGeom prst="bentConnector3">
            <a:avLst/>
          </a:prstGeom>
          <a:solidFill>
            <a:srgbClr val="AC1D3F"/>
          </a:solidFill>
          <a:ln>
            <a:noFill/>
            <a:headEnd type="arrow"/>
            <a:tailEnd type="arrow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8" name="Flecha: arriba y abajo 17"/>
          <p:cNvSpPr/>
          <p:nvPr/>
        </p:nvSpPr>
        <p:spPr>
          <a:xfrm>
            <a:off x="16945359" y="6501507"/>
            <a:ext cx="484632" cy="1216152"/>
          </a:xfrm>
          <a:prstGeom prst="upDownArrow">
            <a:avLst/>
          </a:prstGeom>
          <a:solidFill>
            <a:srgbClr val="AC1D3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800" dirty="0"/>
          </a:p>
        </p:txBody>
      </p:sp>
      <p:pic>
        <p:nvPicPr>
          <p:cNvPr id="19" name="Imagen 18" descr="https://azure.microsoft.com/svghandler/dns/?width=600&amp;height=3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66387" y="6067425"/>
            <a:ext cx="2743200" cy="1440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971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995874" y="11317309"/>
            <a:ext cx="4385924" cy="718107"/>
          </a:xfrm>
          <a:prstGeom prst="rect">
            <a:avLst/>
          </a:prstGeom>
          <a:noFill/>
        </p:spPr>
        <p:txBody>
          <a:bodyPr wrap="none" lIns="182811" tIns="91405" rIns="182811" bIns="91405" rtlCol="0">
            <a:spAutoFit/>
          </a:bodyPr>
          <a:lstStyle/>
          <a:p>
            <a:pPr algn="ctr"/>
            <a:r>
              <a:rPr lang="id-ID" sz="3500" b="1" dirty="0">
                <a:solidFill>
                  <a:schemeClr val="accent1"/>
                </a:solidFill>
                <a:latin typeface="Lato Regular"/>
                <a:cs typeface="Lato Regular"/>
              </a:rPr>
              <a:t>Zendos </a:t>
            </a:r>
            <a:r>
              <a:rPr lang="id-ID" sz="3500" b="1" dirty="0">
                <a:latin typeface="Lato Regular"/>
                <a:cs typeface="Lato Regular"/>
              </a:rPr>
              <a:t>Tecnología</a:t>
            </a:r>
            <a:endParaRPr lang="id-ID" sz="3500" b="1" dirty="0">
              <a:solidFill>
                <a:schemeClr val="accent1"/>
              </a:solidFill>
              <a:latin typeface="Lato Regular"/>
              <a:cs typeface="Lato Regular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11665360" y="12072484"/>
            <a:ext cx="1046909" cy="0"/>
          </a:xfrm>
          <a:prstGeom prst="line">
            <a:avLst/>
          </a:prstGeom>
          <a:ln w="6350">
            <a:solidFill>
              <a:schemeClr val="accent1"/>
            </a:solidFill>
            <a:prstDash val="lgDash"/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Conector recto 2"/>
          <p:cNvCxnSpPr/>
          <p:nvPr/>
        </p:nvCxnSpPr>
        <p:spPr>
          <a:xfrm>
            <a:off x="4239491" y="12330545"/>
            <a:ext cx="16791709" cy="277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72"/>
          <p:cNvSpPr txBox="1">
            <a:spLocks noChangeArrowheads="1"/>
          </p:cNvSpPr>
          <p:nvPr/>
        </p:nvSpPr>
        <p:spPr bwMode="auto">
          <a:xfrm>
            <a:off x="8377729" y="1438275"/>
            <a:ext cx="7617085" cy="1031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t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9pPr>
          </a:lstStyle>
          <a:p>
            <a:pPr algn="ctr"/>
            <a:r>
              <a:rPr lang="es-ES" sz="6700" b="1" dirty="0" err="1">
                <a:solidFill>
                  <a:srgbClr val="323539"/>
                </a:solidFill>
                <a:latin typeface="Lato Regular"/>
                <a:cs typeface="Lato Regular" charset="0"/>
              </a:rPr>
              <a:t>Spark</a:t>
            </a:r>
            <a:r>
              <a:rPr lang="es-ES" sz="6700" b="1" dirty="0">
                <a:solidFill>
                  <a:srgbClr val="323539"/>
                </a:solidFill>
                <a:latin typeface="Lato Regular"/>
                <a:cs typeface="Lato Regular" charset="0"/>
              </a:rPr>
              <a:t> in </a:t>
            </a:r>
            <a:r>
              <a:rPr lang="es-ES" sz="6700" b="1" dirty="0" err="1">
                <a:solidFill>
                  <a:srgbClr val="323539"/>
                </a:solidFill>
                <a:latin typeface="Lato Regular"/>
                <a:cs typeface="Lato Regular" charset="0"/>
              </a:rPr>
              <a:t>HDInsight</a:t>
            </a:r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902" y="49845"/>
            <a:ext cx="3350034" cy="1744389"/>
          </a:xfrm>
          <a:prstGeom prst="rect">
            <a:avLst/>
          </a:prstGeom>
        </p:spPr>
      </p:pic>
      <p:pic>
        <p:nvPicPr>
          <p:cNvPr id="2" name="Imagen 1" descr="El motor principal de Apache Spark proporciona un marco de procesamiento que puede combinar diferentes tipos de procesamiento, como Spark SQL, Spark Streaming, MLlib (aprendizaje automático) y GraphX (cálculo gráfico).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1343" y="6734175"/>
            <a:ext cx="17941323" cy="3946248"/>
          </a:xfrm>
          <a:prstGeom prst="rect">
            <a:avLst/>
          </a:prstGeom>
        </p:spPr>
      </p:pic>
      <p:pic>
        <p:nvPicPr>
          <p:cNvPr id="5" name="Imagen 4" descr="https://d3an9kf42ylj3p.cloudfront.net/uploads/2015/06/spark-logo.png?x2305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65303" y="2771775"/>
            <a:ext cx="4782774" cy="3701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652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995874" y="11317309"/>
            <a:ext cx="4385924" cy="718107"/>
          </a:xfrm>
          <a:prstGeom prst="rect">
            <a:avLst/>
          </a:prstGeom>
          <a:noFill/>
        </p:spPr>
        <p:txBody>
          <a:bodyPr wrap="none" lIns="182811" tIns="91405" rIns="182811" bIns="91405" rtlCol="0">
            <a:spAutoFit/>
          </a:bodyPr>
          <a:lstStyle/>
          <a:p>
            <a:pPr algn="ctr"/>
            <a:r>
              <a:rPr lang="id-ID" sz="3500" b="1" dirty="0">
                <a:solidFill>
                  <a:schemeClr val="accent1"/>
                </a:solidFill>
                <a:latin typeface="Lato Regular"/>
                <a:cs typeface="Lato Regular"/>
              </a:rPr>
              <a:t>Zendos </a:t>
            </a:r>
            <a:r>
              <a:rPr lang="id-ID" sz="3500" b="1" dirty="0">
                <a:latin typeface="Lato Regular"/>
                <a:cs typeface="Lato Regular"/>
              </a:rPr>
              <a:t>Tecnología</a:t>
            </a:r>
            <a:endParaRPr lang="id-ID" sz="3500" b="1" dirty="0">
              <a:solidFill>
                <a:schemeClr val="accent1"/>
              </a:solidFill>
              <a:latin typeface="Lato Regular"/>
              <a:cs typeface="Lato Regular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11665360" y="12072484"/>
            <a:ext cx="1046909" cy="0"/>
          </a:xfrm>
          <a:prstGeom prst="line">
            <a:avLst/>
          </a:prstGeom>
          <a:ln w="6350">
            <a:solidFill>
              <a:schemeClr val="accent1"/>
            </a:solidFill>
            <a:prstDash val="lgDash"/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Conector recto 2"/>
          <p:cNvCxnSpPr/>
          <p:nvPr/>
        </p:nvCxnSpPr>
        <p:spPr>
          <a:xfrm>
            <a:off x="4239491" y="12330545"/>
            <a:ext cx="16791709" cy="277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72"/>
          <p:cNvSpPr txBox="1">
            <a:spLocks noChangeArrowheads="1"/>
          </p:cNvSpPr>
          <p:nvPr/>
        </p:nvSpPr>
        <p:spPr bwMode="auto">
          <a:xfrm>
            <a:off x="8377729" y="1438275"/>
            <a:ext cx="7617085" cy="1031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t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9pPr>
          </a:lstStyle>
          <a:p>
            <a:pPr algn="ctr"/>
            <a:r>
              <a:rPr lang="es-ES" sz="6700" b="1" dirty="0" err="1">
                <a:solidFill>
                  <a:srgbClr val="323539"/>
                </a:solidFill>
                <a:latin typeface="Lato Regular"/>
                <a:cs typeface="Lato Regular" charset="0"/>
              </a:rPr>
              <a:t>Spark</a:t>
            </a:r>
            <a:r>
              <a:rPr lang="es-ES" sz="6700" b="1" dirty="0">
                <a:solidFill>
                  <a:srgbClr val="323539"/>
                </a:solidFill>
                <a:latin typeface="Lato Regular"/>
                <a:cs typeface="Lato Regular" charset="0"/>
              </a:rPr>
              <a:t> in </a:t>
            </a:r>
            <a:r>
              <a:rPr lang="es-ES" sz="6700" b="1" dirty="0" err="1">
                <a:solidFill>
                  <a:srgbClr val="323539"/>
                </a:solidFill>
                <a:latin typeface="Lato Regular"/>
                <a:cs typeface="Lato Regular" charset="0"/>
              </a:rPr>
              <a:t>HDInsight</a:t>
            </a:r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902" y="49845"/>
            <a:ext cx="3350034" cy="1744389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1552754" y="4111924"/>
            <a:ext cx="21604941" cy="618630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s-ES" sz="4400" dirty="0"/>
              <a:t>Motor de procesos en memoria</a:t>
            </a:r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s-ES" sz="4400" dirty="0"/>
              <a:t>Velocidad</a:t>
            </a:r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s-ES" sz="4400" dirty="0" err="1"/>
              <a:t>Paralelización</a:t>
            </a:r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s-ES" sz="4400" dirty="0"/>
              <a:t>Extraer, transformar, cargar (ETL)</a:t>
            </a:r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s-ES" sz="4400" dirty="0"/>
              <a:t>Consultas por lotes / interactivas</a:t>
            </a:r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s-ES" sz="4400" i="1" dirty="0" err="1"/>
              <a:t>Streaming</a:t>
            </a:r>
            <a:r>
              <a:rPr lang="es-ES" sz="4400" i="1" dirty="0"/>
              <a:t> / tiempo real*</a:t>
            </a:r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s-ES" sz="4400" dirty="0"/>
              <a:t>RDD (</a:t>
            </a:r>
            <a:r>
              <a:rPr lang="es-ES" sz="4400" dirty="0" err="1"/>
              <a:t>Resilient</a:t>
            </a:r>
            <a:r>
              <a:rPr lang="es-ES" sz="4400" dirty="0"/>
              <a:t> </a:t>
            </a:r>
            <a:r>
              <a:rPr lang="es-ES" sz="4400" dirty="0" err="1"/>
              <a:t>Distributed</a:t>
            </a:r>
            <a:r>
              <a:rPr lang="es-ES" sz="4400" dirty="0"/>
              <a:t> </a:t>
            </a:r>
            <a:r>
              <a:rPr lang="es-ES" sz="4400" dirty="0" err="1"/>
              <a:t>Dataset</a:t>
            </a:r>
            <a:r>
              <a:rPr lang="es-ES" sz="4400" dirty="0"/>
              <a:t>) / </a:t>
            </a:r>
            <a:r>
              <a:rPr lang="es-ES" sz="4400" dirty="0" err="1"/>
              <a:t>Parquet</a:t>
            </a:r>
          </a:p>
          <a:p>
            <a:pPr marL="1485556" lvl="1" indent="-571500" algn="just">
              <a:buFont typeface="Arial" panose="020B0604020202020204" pitchFamily="34" charset="0"/>
              <a:buChar char="•"/>
            </a:pPr>
            <a:r>
              <a:rPr lang="es-ES" sz="4400" dirty="0" err="1"/>
              <a:t>Paralelización</a:t>
            </a:r>
            <a:r>
              <a:rPr lang="es-ES" sz="4400" dirty="0"/>
              <a:t>, vectorización, velocidad</a:t>
            </a:r>
          </a:p>
          <a:p>
            <a:pPr marL="571500" indent="-571500" algn="just">
              <a:buFont typeface="Arial" panose="020B0604020202020204" pitchFamily="34" charset="0"/>
              <a:buChar char="•"/>
            </a:pPr>
            <a:endParaRPr lang="es-ES" sz="4400" i="1" dirty="0"/>
          </a:p>
        </p:txBody>
      </p:sp>
      <p:pic>
        <p:nvPicPr>
          <p:cNvPr id="7" name="Imagen 6" descr="Spark Built on Hadoop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17230" y="3971925"/>
            <a:ext cx="10309365" cy="5158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237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995874" y="11317309"/>
            <a:ext cx="4385924" cy="718107"/>
          </a:xfrm>
          <a:prstGeom prst="rect">
            <a:avLst/>
          </a:prstGeom>
          <a:noFill/>
        </p:spPr>
        <p:txBody>
          <a:bodyPr wrap="none" lIns="182811" tIns="91405" rIns="182811" bIns="91405" rtlCol="0">
            <a:spAutoFit/>
          </a:bodyPr>
          <a:lstStyle/>
          <a:p>
            <a:pPr algn="ctr"/>
            <a:r>
              <a:rPr lang="id-ID" sz="3500" b="1" dirty="0">
                <a:solidFill>
                  <a:schemeClr val="accent1"/>
                </a:solidFill>
                <a:latin typeface="Lato Regular"/>
                <a:cs typeface="Lato Regular"/>
              </a:rPr>
              <a:t>Zendos </a:t>
            </a:r>
            <a:r>
              <a:rPr lang="id-ID" sz="3500" b="1" dirty="0">
                <a:latin typeface="Lato Regular"/>
                <a:cs typeface="Lato Regular"/>
              </a:rPr>
              <a:t>Tecnología</a:t>
            </a:r>
            <a:endParaRPr lang="id-ID" sz="3500" b="1" dirty="0">
              <a:solidFill>
                <a:schemeClr val="accent1"/>
              </a:solidFill>
              <a:latin typeface="Lato Regular"/>
              <a:cs typeface="Lato Regular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11665360" y="12072484"/>
            <a:ext cx="1046909" cy="0"/>
          </a:xfrm>
          <a:prstGeom prst="line">
            <a:avLst/>
          </a:prstGeom>
          <a:ln w="6350">
            <a:solidFill>
              <a:schemeClr val="accent1"/>
            </a:solidFill>
            <a:prstDash val="lgDash"/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Conector recto 2"/>
          <p:cNvCxnSpPr/>
          <p:nvPr/>
        </p:nvCxnSpPr>
        <p:spPr>
          <a:xfrm>
            <a:off x="4239491" y="12330545"/>
            <a:ext cx="16791709" cy="277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72"/>
          <p:cNvSpPr txBox="1">
            <a:spLocks noChangeArrowheads="1"/>
          </p:cNvSpPr>
          <p:nvPr/>
        </p:nvSpPr>
        <p:spPr bwMode="auto">
          <a:xfrm>
            <a:off x="10560474" y="1009650"/>
            <a:ext cx="3254096" cy="1031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t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9pPr>
          </a:lstStyle>
          <a:p>
            <a:pPr algn="ctr"/>
            <a:r>
              <a:rPr lang="es-ES" sz="6700" b="1" dirty="0">
                <a:solidFill>
                  <a:srgbClr val="323539"/>
                </a:solidFill>
                <a:latin typeface="Lato Regular"/>
                <a:cs typeface="Lato Regular" charset="0"/>
              </a:rPr>
              <a:t>Ejemplo</a:t>
            </a:r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902" y="49845"/>
            <a:ext cx="3350034" cy="1744389"/>
          </a:xfrm>
          <a:prstGeom prst="rect">
            <a:avLst/>
          </a:prstGeom>
        </p:spPr>
      </p:pic>
      <p:pic>
        <p:nvPicPr>
          <p:cNvPr id="5" name="Imagen 4" descr="hdinsight_01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1823" y="2143125"/>
            <a:ext cx="14783589" cy="10820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613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995874" y="11317309"/>
            <a:ext cx="4385924" cy="718107"/>
          </a:xfrm>
          <a:prstGeom prst="rect">
            <a:avLst/>
          </a:prstGeom>
          <a:noFill/>
        </p:spPr>
        <p:txBody>
          <a:bodyPr wrap="none" lIns="182811" tIns="91405" rIns="182811" bIns="91405" rtlCol="0">
            <a:spAutoFit/>
          </a:bodyPr>
          <a:lstStyle/>
          <a:p>
            <a:pPr algn="ctr"/>
            <a:r>
              <a:rPr lang="id-ID" sz="3500" b="1" dirty="0">
                <a:solidFill>
                  <a:schemeClr val="accent1"/>
                </a:solidFill>
                <a:latin typeface="Lato Regular"/>
                <a:cs typeface="Lato Regular"/>
              </a:rPr>
              <a:t>Zendos </a:t>
            </a:r>
            <a:r>
              <a:rPr lang="id-ID" sz="3500" b="1" dirty="0">
                <a:latin typeface="Lato Regular"/>
                <a:cs typeface="Lato Regular"/>
              </a:rPr>
              <a:t>Tecnología</a:t>
            </a:r>
            <a:endParaRPr lang="id-ID" sz="3500" b="1" dirty="0">
              <a:solidFill>
                <a:schemeClr val="accent1"/>
              </a:solidFill>
              <a:latin typeface="Lato Regular"/>
              <a:cs typeface="Lato Regular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11665360" y="12072484"/>
            <a:ext cx="1046909" cy="0"/>
          </a:xfrm>
          <a:prstGeom prst="line">
            <a:avLst/>
          </a:prstGeom>
          <a:ln w="6350">
            <a:solidFill>
              <a:schemeClr val="accent1"/>
            </a:solidFill>
            <a:prstDash val="lgDash"/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Conector recto 2"/>
          <p:cNvCxnSpPr/>
          <p:nvPr/>
        </p:nvCxnSpPr>
        <p:spPr>
          <a:xfrm>
            <a:off x="4239491" y="12330545"/>
            <a:ext cx="16791709" cy="277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72"/>
          <p:cNvSpPr txBox="1">
            <a:spLocks noChangeArrowheads="1"/>
          </p:cNvSpPr>
          <p:nvPr/>
        </p:nvSpPr>
        <p:spPr bwMode="auto">
          <a:xfrm>
            <a:off x="10560474" y="1009650"/>
            <a:ext cx="3254096" cy="1031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t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9pPr>
          </a:lstStyle>
          <a:p>
            <a:pPr algn="ctr"/>
            <a:r>
              <a:rPr lang="es-ES" sz="6700" b="1" dirty="0">
                <a:solidFill>
                  <a:srgbClr val="323539"/>
                </a:solidFill>
                <a:latin typeface="Lato Regular"/>
                <a:cs typeface="Lato Regular" charset="0"/>
              </a:rPr>
              <a:t>Ejemplo</a:t>
            </a:r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902" y="49845"/>
            <a:ext cx="3350034" cy="1744389"/>
          </a:xfrm>
          <a:prstGeom prst="rect">
            <a:avLst/>
          </a:prstGeom>
        </p:spPr>
      </p:pic>
      <p:pic>
        <p:nvPicPr>
          <p:cNvPr id="2" name="Imagen 1" descr="hdinsight_0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6405" y="2247900"/>
            <a:ext cx="14748788" cy="10930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000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995874" y="11317309"/>
            <a:ext cx="4385924" cy="718107"/>
          </a:xfrm>
          <a:prstGeom prst="rect">
            <a:avLst/>
          </a:prstGeom>
          <a:noFill/>
        </p:spPr>
        <p:txBody>
          <a:bodyPr wrap="none" lIns="182811" tIns="91405" rIns="182811" bIns="91405" rtlCol="0">
            <a:spAutoFit/>
          </a:bodyPr>
          <a:lstStyle/>
          <a:p>
            <a:pPr algn="ctr"/>
            <a:r>
              <a:rPr lang="id-ID" sz="3500" b="1" dirty="0">
                <a:solidFill>
                  <a:schemeClr val="accent1"/>
                </a:solidFill>
                <a:latin typeface="Lato Regular"/>
                <a:cs typeface="Lato Regular"/>
              </a:rPr>
              <a:t>Zendos </a:t>
            </a:r>
            <a:r>
              <a:rPr lang="id-ID" sz="3500" b="1" dirty="0">
                <a:latin typeface="Lato Regular"/>
                <a:cs typeface="Lato Regular"/>
              </a:rPr>
              <a:t>Tecnología</a:t>
            </a:r>
            <a:endParaRPr lang="id-ID" sz="3500" b="1" dirty="0">
              <a:solidFill>
                <a:schemeClr val="accent1"/>
              </a:solidFill>
              <a:latin typeface="Lato Regular"/>
              <a:cs typeface="Lato Regular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11665360" y="12072484"/>
            <a:ext cx="1046909" cy="0"/>
          </a:xfrm>
          <a:prstGeom prst="line">
            <a:avLst/>
          </a:prstGeom>
          <a:ln w="6350">
            <a:solidFill>
              <a:schemeClr val="accent1"/>
            </a:solidFill>
            <a:prstDash val="lgDash"/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Conector recto 2"/>
          <p:cNvCxnSpPr/>
          <p:nvPr/>
        </p:nvCxnSpPr>
        <p:spPr>
          <a:xfrm>
            <a:off x="4239491" y="12330545"/>
            <a:ext cx="16791709" cy="277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72"/>
          <p:cNvSpPr txBox="1">
            <a:spLocks noChangeArrowheads="1"/>
          </p:cNvSpPr>
          <p:nvPr/>
        </p:nvSpPr>
        <p:spPr bwMode="auto">
          <a:xfrm>
            <a:off x="10560474" y="1009650"/>
            <a:ext cx="3254096" cy="1031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t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9pPr>
          </a:lstStyle>
          <a:p>
            <a:pPr algn="ctr"/>
            <a:r>
              <a:rPr lang="es-ES" sz="6700" b="1" dirty="0">
                <a:solidFill>
                  <a:srgbClr val="323539"/>
                </a:solidFill>
                <a:latin typeface="Lato Regular"/>
                <a:cs typeface="Lato Regular" charset="0"/>
              </a:rPr>
              <a:t>Ejemplo</a:t>
            </a:r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902" y="49845"/>
            <a:ext cx="3350034" cy="1744389"/>
          </a:xfrm>
          <a:prstGeom prst="rect">
            <a:avLst/>
          </a:prstGeom>
        </p:spPr>
      </p:pic>
      <p:pic>
        <p:nvPicPr>
          <p:cNvPr id="5" name="Imagen 4" descr="hdinsight_0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5236" y="2143125"/>
            <a:ext cx="14619020" cy="10813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36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995874" y="11317309"/>
            <a:ext cx="4385924" cy="718107"/>
          </a:xfrm>
          <a:prstGeom prst="rect">
            <a:avLst/>
          </a:prstGeom>
          <a:noFill/>
        </p:spPr>
        <p:txBody>
          <a:bodyPr wrap="none" lIns="182811" tIns="91405" rIns="182811" bIns="91405" rtlCol="0">
            <a:spAutoFit/>
          </a:bodyPr>
          <a:lstStyle/>
          <a:p>
            <a:pPr algn="ctr"/>
            <a:r>
              <a:rPr lang="id-ID" sz="3500" b="1" dirty="0">
                <a:solidFill>
                  <a:schemeClr val="accent1"/>
                </a:solidFill>
                <a:latin typeface="Lato Regular"/>
                <a:cs typeface="Lato Regular"/>
              </a:rPr>
              <a:t>Zendos </a:t>
            </a:r>
            <a:r>
              <a:rPr lang="id-ID" sz="3500" b="1" dirty="0">
                <a:latin typeface="Lato Regular"/>
                <a:cs typeface="Lato Regular"/>
              </a:rPr>
              <a:t>Tecnología</a:t>
            </a:r>
            <a:endParaRPr lang="id-ID" sz="3500" b="1" dirty="0">
              <a:solidFill>
                <a:schemeClr val="accent1"/>
              </a:solidFill>
              <a:latin typeface="Lato Regular"/>
              <a:cs typeface="Lato Regular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11665360" y="12072484"/>
            <a:ext cx="1046909" cy="0"/>
          </a:xfrm>
          <a:prstGeom prst="line">
            <a:avLst/>
          </a:prstGeom>
          <a:ln w="6350">
            <a:solidFill>
              <a:schemeClr val="accent1"/>
            </a:solidFill>
            <a:prstDash val="lgDash"/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Conector recto 2"/>
          <p:cNvCxnSpPr/>
          <p:nvPr/>
        </p:nvCxnSpPr>
        <p:spPr>
          <a:xfrm>
            <a:off x="4239491" y="12330545"/>
            <a:ext cx="16791709" cy="277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72"/>
          <p:cNvSpPr txBox="1">
            <a:spLocks noChangeArrowheads="1"/>
          </p:cNvSpPr>
          <p:nvPr/>
        </p:nvSpPr>
        <p:spPr bwMode="auto">
          <a:xfrm>
            <a:off x="10560474" y="1009650"/>
            <a:ext cx="3254096" cy="1031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t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9pPr>
          </a:lstStyle>
          <a:p>
            <a:pPr algn="ctr"/>
            <a:r>
              <a:rPr lang="es-ES" sz="6700" b="1" dirty="0">
                <a:solidFill>
                  <a:srgbClr val="323539"/>
                </a:solidFill>
                <a:latin typeface="Lato Regular"/>
                <a:cs typeface="Lato Regular" charset="0"/>
              </a:rPr>
              <a:t>Ejemplo</a:t>
            </a:r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902" y="49845"/>
            <a:ext cx="3350034" cy="1744389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0399" y="2124075"/>
            <a:ext cx="21757387" cy="10780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523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995874" y="11317309"/>
            <a:ext cx="4385924" cy="718107"/>
          </a:xfrm>
          <a:prstGeom prst="rect">
            <a:avLst/>
          </a:prstGeom>
          <a:noFill/>
        </p:spPr>
        <p:txBody>
          <a:bodyPr wrap="none" lIns="182811" tIns="91405" rIns="182811" bIns="91405" rtlCol="0">
            <a:spAutoFit/>
          </a:bodyPr>
          <a:lstStyle/>
          <a:p>
            <a:pPr algn="ctr"/>
            <a:r>
              <a:rPr lang="id-ID" sz="3500" b="1" dirty="0">
                <a:solidFill>
                  <a:schemeClr val="accent1"/>
                </a:solidFill>
                <a:latin typeface="Lato Regular"/>
                <a:cs typeface="Lato Regular"/>
              </a:rPr>
              <a:t>Zendos </a:t>
            </a:r>
            <a:r>
              <a:rPr lang="id-ID" sz="3500" b="1" dirty="0">
                <a:latin typeface="Lato Regular"/>
                <a:cs typeface="Lato Regular"/>
              </a:rPr>
              <a:t>Tecnología</a:t>
            </a:r>
            <a:endParaRPr lang="id-ID" sz="3500" b="1" dirty="0">
              <a:solidFill>
                <a:schemeClr val="accent1"/>
              </a:solidFill>
              <a:latin typeface="Lato Regular"/>
              <a:cs typeface="Lato Regular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11665360" y="12072484"/>
            <a:ext cx="1046909" cy="0"/>
          </a:xfrm>
          <a:prstGeom prst="line">
            <a:avLst/>
          </a:prstGeom>
          <a:ln w="6350">
            <a:solidFill>
              <a:schemeClr val="accent1"/>
            </a:solidFill>
            <a:prstDash val="lgDash"/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Conector recto 2"/>
          <p:cNvCxnSpPr/>
          <p:nvPr/>
        </p:nvCxnSpPr>
        <p:spPr>
          <a:xfrm>
            <a:off x="4239491" y="12330545"/>
            <a:ext cx="16791709" cy="277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72"/>
          <p:cNvSpPr txBox="1">
            <a:spLocks noChangeArrowheads="1"/>
          </p:cNvSpPr>
          <p:nvPr/>
        </p:nvSpPr>
        <p:spPr bwMode="auto">
          <a:xfrm>
            <a:off x="10560474" y="1009650"/>
            <a:ext cx="3254096" cy="1031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t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9pPr>
          </a:lstStyle>
          <a:p>
            <a:pPr algn="ctr"/>
            <a:r>
              <a:rPr lang="es-ES" sz="6700" b="1" dirty="0">
                <a:solidFill>
                  <a:srgbClr val="323539"/>
                </a:solidFill>
                <a:latin typeface="Lato Regular"/>
                <a:cs typeface="Lato Regular" charset="0"/>
              </a:rPr>
              <a:t>Ejemplo</a:t>
            </a:r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902" y="49845"/>
            <a:ext cx="3350034" cy="1744389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3576" y="2266950"/>
            <a:ext cx="20861660" cy="10562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923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995874" y="11317309"/>
            <a:ext cx="4385924" cy="718107"/>
          </a:xfrm>
          <a:prstGeom prst="rect">
            <a:avLst/>
          </a:prstGeom>
          <a:noFill/>
        </p:spPr>
        <p:txBody>
          <a:bodyPr wrap="none" lIns="182811" tIns="91405" rIns="182811" bIns="91405" rtlCol="0">
            <a:spAutoFit/>
          </a:bodyPr>
          <a:lstStyle/>
          <a:p>
            <a:pPr algn="ctr"/>
            <a:r>
              <a:rPr lang="id-ID" sz="3500" b="1" dirty="0">
                <a:solidFill>
                  <a:schemeClr val="accent1"/>
                </a:solidFill>
                <a:latin typeface="Lato Regular"/>
                <a:cs typeface="Lato Regular"/>
              </a:rPr>
              <a:t>Zendos </a:t>
            </a:r>
            <a:r>
              <a:rPr lang="id-ID" sz="3500" b="1" dirty="0">
                <a:latin typeface="Lato Regular"/>
                <a:cs typeface="Lato Regular"/>
              </a:rPr>
              <a:t>Tecnología</a:t>
            </a:r>
            <a:endParaRPr lang="id-ID" sz="3500" b="1" dirty="0">
              <a:solidFill>
                <a:schemeClr val="accent1"/>
              </a:solidFill>
              <a:latin typeface="Lato Regular"/>
              <a:cs typeface="Lato Regular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11665360" y="12072484"/>
            <a:ext cx="1046909" cy="0"/>
          </a:xfrm>
          <a:prstGeom prst="line">
            <a:avLst/>
          </a:prstGeom>
          <a:ln w="6350">
            <a:solidFill>
              <a:schemeClr val="accent1"/>
            </a:solidFill>
            <a:prstDash val="lgDash"/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Conector recto 2"/>
          <p:cNvCxnSpPr/>
          <p:nvPr/>
        </p:nvCxnSpPr>
        <p:spPr>
          <a:xfrm>
            <a:off x="4239491" y="12330545"/>
            <a:ext cx="16791709" cy="277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72"/>
          <p:cNvSpPr txBox="1">
            <a:spLocks noChangeArrowheads="1"/>
          </p:cNvSpPr>
          <p:nvPr/>
        </p:nvSpPr>
        <p:spPr bwMode="auto">
          <a:xfrm>
            <a:off x="10560474" y="1009650"/>
            <a:ext cx="3254096" cy="1031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t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9pPr>
          </a:lstStyle>
          <a:p>
            <a:pPr algn="ctr"/>
            <a:r>
              <a:rPr lang="es-ES" sz="6700" b="1" dirty="0">
                <a:solidFill>
                  <a:srgbClr val="323539"/>
                </a:solidFill>
                <a:latin typeface="Lato Regular"/>
                <a:cs typeface="Lato Regular" charset="0"/>
              </a:rPr>
              <a:t>Ejemplo</a:t>
            </a:r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902" y="49845"/>
            <a:ext cx="3350034" cy="1744389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6383" y="2352675"/>
            <a:ext cx="20671722" cy="10461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421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995874" y="11317309"/>
            <a:ext cx="4385924" cy="718107"/>
          </a:xfrm>
          <a:prstGeom prst="rect">
            <a:avLst/>
          </a:prstGeom>
          <a:noFill/>
        </p:spPr>
        <p:txBody>
          <a:bodyPr wrap="none" lIns="182811" tIns="91405" rIns="182811" bIns="91405" rtlCol="0">
            <a:spAutoFit/>
          </a:bodyPr>
          <a:lstStyle/>
          <a:p>
            <a:pPr algn="ctr"/>
            <a:r>
              <a:rPr lang="id-ID" sz="3500" b="1" dirty="0">
                <a:solidFill>
                  <a:schemeClr val="accent1"/>
                </a:solidFill>
                <a:latin typeface="Lato Regular"/>
                <a:cs typeface="Lato Regular"/>
              </a:rPr>
              <a:t>Zendos </a:t>
            </a:r>
            <a:r>
              <a:rPr lang="id-ID" sz="3500" b="1" dirty="0">
                <a:latin typeface="Lato Regular"/>
                <a:cs typeface="Lato Regular"/>
              </a:rPr>
              <a:t>Tecnología</a:t>
            </a:r>
            <a:endParaRPr lang="id-ID" sz="3500" b="1" dirty="0">
              <a:solidFill>
                <a:schemeClr val="accent1"/>
              </a:solidFill>
              <a:latin typeface="Lato Regular"/>
              <a:cs typeface="Lato Regular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11665360" y="12072484"/>
            <a:ext cx="1046909" cy="0"/>
          </a:xfrm>
          <a:prstGeom prst="line">
            <a:avLst/>
          </a:prstGeom>
          <a:ln w="6350">
            <a:solidFill>
              <a:schemeClr val="accent1"/>
            </a:solidFill>
            <a:prstDash val="lgDash"/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Conector recto 2"/>
          <p:cNvCxnSpPr/>
          <p:nvPr/>
        </p:nvCxnSpPr>
        <p:spPr>
          <a:xfrm>
            <a:off x="4239491" y="12330545"/>
            <a:ext cx="16791709" cy="277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72"/>
          <p:cNvSpPr txBox="1">
            <a:spLocks noChangeArrowheads="1"/>
          </p:cNvSpPr>
          <p:nvPr/>
        </p:nvSpPr>
        <p:spPr bwMode="auto">
          <a:xfrm>
            <a:off x="10560474" y="1009650"/>
            <a:ext cx="3254096" cy="1031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t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9pPr>
          </a:lstStyle>
          <a:p>
            <a:pPr algn="ctr"/>
            <a:r>
              <a:rPr lang="es-ES" sz="6700" b="1" dirty="0">
                <a:solidFill>
                  <a:srgbClr val="323539"/>
                </a:solidFill>
                <a:latin typeface="Lato Regular"/>
                <a:cs typeface="Lato Regular" charset="0"/>
              </a:rPr>
              <a:t>Ejemplo</a:t>
            </a:r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902" y="49845"/>
            <a:ext cx="3350034" cy="1744389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7319" y="2085975"/>
            <a:ext cx="16199897" cy="11495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24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995874" y="11317309"/>
            <a:ext cx="4385924" cy="718107"/>
          </a:xfrm>
          <a:prstGeom prst="rect">
            <a:avLst/>
          </a:prstGeom>
          <a:noFill/>
        </p:spPr>
        <p:txBody>
          <a:bodyPr wrap="none" lIns="182811" tIns="91405" rIns="182811" bIns="91405" rtlCol="0">
            <a:spAutoFit/>
          </a:bodyPr>
          <a:lstStyle/>
          <a:p>
            <a:pPr algn="ctr"/>
            <a:r>
              <a:rPr lang="id-ID" sz="3500" b="1" dirty="0">
                <a:solidFill>
                  <a:schemeClr val="accent1"/>
                </a:solidFill>
                <a:latin typeface="Lato Regular"/>
                <a:cs typeface="Lato Regular"/>
              </a:rPr>
              <a:t>Zendos </a:t>
            </a:r>
            <a:r>
              <a:rPr lang="id-ID" sz="3500" b="1" dirty="0">
                <a:latin typeface="Lato Regular"/>
                <a:cs typeface="Lato Regular"/>
              </a:rPr>
              <a:t>Tecnología</a:t>
            </a:r>
            <a:endParaRPr lang="id-ID" sz="3500" b="1" dirty="0">
              <a:solidFill>
                <a:schemeClr val="accent1"/>
              </a:solidFill>
              <a:latin typeface="Lato Regular"/>
              <a:cs typeface="Lato Regular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11665360" y="12072484"/>
            <a:ext cx="1046909" cy="0"/>
          </a:xfrm>
          <a:prstGeom prst="line">
            <a:avLst/>
          </a:prstGeom>
          <a:ln w="6350">
            <a:solidFill>
              <a:schemeClr val="accent1"/>
            </a:solidFill>
            <a:prstDash val="lgDash"/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Conector recto 2"/>
          <p:cNvCxnSpPr/>
          <p:nvPr/>
        </p:nvCxnSpPr>
        <p:spPr>
          <a:xfrm>
            <a:off x="4239491" y="12330545"/>
            <a:ext cx="16791709" cy="277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72"/>
          <p:cNvSpPr txBox="1">
            <a:spLocks noChangeArrowheads="1"/>
          </p:cNvSpPr>
          <p:nvPr/>
        </p:nvSpPr>
        <p:spPr bwMode="auto">
          <a:xfrm>
            <a:off x="10560474" y="1009650"/>
            <a:ext cx="3254096" cy="1031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t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9pPr>
          </a:lstStyle>
          <a:p>
            <a:pPr algn="ctr"/>
            <a:r>
              <a:rPr lang="es-ES" sz="6700" b="1" dirty="0">
                <a:solidFill>
                  <a:srgbClr val="323539"/>
                </a:solidFill>
                <a:latin typeface="Lato Regular"/>
                <a:cs typeface="Lato Regular" charset="0"/>
              </a:rPr>
              <a:t>Ejemplo</a:t>
            </a:r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902" y="49845"/>
            <a:ext cx="3350034" cy="1744389"/>
          </a:xfrm>
          <a:prstGeom prst="rect">
            <a:avLst/>
          </a:prstGeom>
        </p:spPr>
      </p:pic>
      <p:sp>
        <p:nvSpPr>
          <p:cNvPr id="2" name="CuadroTexto 1"/>
          <p:cNvSpPr txBox="1"/>
          <p:nvPr/>
        </p:nvSpPr>
        <p:spPr>
          <a:xfrm>
            <a:off x="3275747" y="5257800"/>
            <a:ext cx="18218951" cy="2062163"/>
          </a:xfrm>
          <a:prstGeom prst="rect">
            <a:avLst/>
          </a:prstGeom>
        </p:spPr>
        <p:txBody>
          <a:bodyPr wrap="square" lIns="91424" tIns="45712" rIns="91424" bIns="45712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3200" spc="600" dirty="0">
                <a:solidFill>
                  <a:srgbClr val="AC1D3F"/>
                </a:solidFill>
                <a:latin typeface="Lato Regular"/>
                <a:cs typeface="Lato Regular"/>
              </a:rPr>
              <a:t>Alternativas: se pueden crear y desplegar </a:t>
            </a:r>
            <a:r>
              <a:rPr lang="es-ES" sz="3200" spc="600" dirty="0" err="1">
                <a:solidFill>
                  <a:srgbClr val="AC1D3F"/>
                </a:solidFill>
                <a:latin typeface="Lato Regular"/>
                <a:cs typeface="Lato Regular"/>
              </a:rPr>
              <a:t>clusteres</a:t>
            </a:r>
            <a:r>
              <a:rPr lang="es-ES" sz="3200" spc="600" dirty="0">
                <a:solidFill>
                  <a:srgbClr val="AC1D3F"/>
                </a:solidFill>
                <a:latin typeface="Lato Regular"/>
                <a:cs typeface="Lato Regular"/>
              </a:rPr>
              <a:t> </a:t>
            </a:r>
            <a:r>
              <a:rPr lang="es-ES" sz="3200" spc="600" dirty="0" err="1">
                <a:solidFill>
                  <a:srgbClr val="AC1D3F"/>
                </a:solidFill>
                <a:latin typeface="Lato Regular"/>
                <a:cs typeface="Lato Regular"/>
              </a:rPr>
              <a:t>HDInsight</a:t>
            </a:r>
            <a:r>
              <a:rPr lang="es-ES" sz="3200" spc="600" dirty="0">
                <a:solidFill>
                  <a:srgbClr val="AC1D3F"/>
                </a:solidFill>
                <a:latin typeface="Lato Regular"/>
                <a:cs typeface="Lato Regular"/>
              </a:rPr>
              <a:t> desde otras plataformas, pudiendo agilizar y/o automatizar estas tareas</a:t>
            </a:r>
          </a:p>
          <a:p>
            <a:pPr marL="1256956" lvl="1" indent="-342900">
              <a:buFont typeface="Arial" panose="020B0604020202020204" pitchFamily="34" charset="0"/>
              <a:buChar char="•"/>
            </a:pPr>
            <a:r>
              <a:rPr lang="es-ES" sz="3200" spc="600" dirty="0" err="1">
                <a:solidFill>
                  <a:srgbClr val="AC1D3F"/>
                </a:solidFill>
                <a:latin typeface="Lato Regular"/>
                <a:cs typeface="Lato Regular"/>
              </a:rPr>
              <a:t>PowerShell</a:t>
            </a:r>
          </a:p>
          <a:p>
            <a:pPr marL="1256956" lvl="1" indent="-342900">
              <a:buFont typeface="Arial" panose="020B0604020202020204" pitchFamily="34" charset="0"/>
              <a:buChar char="•"/>
            </a:pPr>
            <a:r>
              <a:rPr lang="es-ES" sz="3200" spc="600" dirty="0" err="1">
                <a:solidFill>
                  <a:srgbClr val="AC1D3F"/>
                </a:solidFill>
                <a:latin typeface="Lato Regular"/>
                <a:cs typeface="Lato Regular"/>
              </a:rPr>
              <a:t>.Net</a:t>
            </a:r>
          </a:p>
        </p:txBody>
      </p:sp>
    </p:spTree>
    <p:extLst>
      <p:ext uri="{BB962C8B-B14F-4D97-AF65-F5344CB8AC3E}">
        <p14:creationId xmlns:p14="http://schemas.microsoft.com/office/powerpoint/2010/main" val="3240099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995874" y="11317309"/>
            <a:ext cx="4385924" cy="718107"/>
          </a:xfrm>
          <a:prstGeom prst="rect">
            <a:avLst/>
          </a:prstGeom>
          <a:noFill/>
        </p:spPr>
        <p:txBody>
          <a:bodyPr wrap="none" lIns="182811" tIns="91405" rIns="182811" bIns="91405" rtlCol="0">
            <a:spAutoFit/>
          </a:bodyPr>
          <a:lstStyle/>
          <a:p>
            <a:pPr algn="ctr"/>
            <a:r>
              <a:rPr lang="id-ID" sz="3500" b="1" dirty="0">
                <a:solidFill>
                  <a:schemeClr val="accent1"/>
                </a:solidFill>
                <a:latin typeface="Lato Regular"/>
                <a:cs typeface="Lato Regular"/>
              </a:rPr>
              <a:t>Zendos </a:t>
            </a:r>
            <a:r>
              <a:rPr lang="id-ID" sz="3500" b="1" dirty="0">
                <a:latin typeface="Lato Regular"/>
                <a:cs typeface="Lato Regular"/>
              </a:rPr>
              <a:t>Tecnología</a:t>
            </a:r>
            <a:endParaRPr lang="id-ID" sz="3500" b="1" dirty="0">
              <a:solidFill>
                <a:schemeClr val="accent1"/>
              </a:solidFill>
              <a:latin typeface="Lato Regular"/>
              <a:cs typeface="Lato Regular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11665360" y="12072484"/>
            <a:ext cx="1046909" cy="0"/>
          </a:xfrm>
          <a:prstGeom prst="line">
            <a:avLst/>
          </a:prstGeom>
          <a:ln w="6350">
            <a:solidFill>
              <a:schemeClr val="accent1"/>
            </a:solidFill>
            <a:prstDash val="lgDash"/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Conector recto 2"/>
          <p:cNvCxnSpPr/>
          <p:nvPr/>
        </p:nvCxnSpPr>
        <p:spPr>
          <a:xfrm>
            <a:off x="4239491" y="12330545"/>
            <a:ext cx="16791709" cy="277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72"/>
          <p:cNvSpPr txBox="1">
            <a:spLocks noChangeArrowheads="1"/>
          </p:cNvSpPr>
          <p:nvPr/>
        </p:nvSpPr>
        <p:spPr bwMode="auto">
          <a:xfrm>
            <a:off x="6700485" y="976999"/>
            <a:ext cx="10976659" cy="1031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t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9pPr>
          </a:lstStyle>
          <a:p>
            <a:pPr algn="ctr"/>
            <a:r>
              <a:rPr lang="es-ES" sz="6700" b="1" dirty="0">
                <a:latin typeface="Lato Regular" charset="0"/>
                <a:cs typeface="Lato Regular" charset="0"/>
              </a:rPr>
              <a:t>Sociedad de la información</a:t>
            </a:r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902" y="49845"/>
            <a:ext cx="3350034" cy="1744389"/>
          </a:xfrm>
          <a:prstGeom prst="rect">
            <a:avLst/>
          </a:prstGeom>
        </p:spPr>
      </p:pic>
      <p:sp>
        <p:nvSpPr>
          <p:cNvPr id="2" name="Rectángulo 1"/>
          <p:cNvSpPr/>
          <p:nvPr/>
        </p:nvSpPr>
        <p:spPr>
          <a:xfrm>
            <a:off x="1583566" y="3271070"/>
            <a:ext cx="21210493" cy="661720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just">
              <a:buFont typeface="Arial" panose="020B0604020202020204" pitchFamily="34" charset="0"/>
              <a:buChar char="•"/>
            </a:pPr>
            <a:endParaRPr lang="es-ES" b="0" i="0" dirty="0">
              <a:solidFill>
                <a:srgbClr val="222222"/>
              </a:solidFill>
              <a:effectLst/>
              <a:latin typeface="segoe-ui_normal"/>
            </a:endParaRPr>
          </a:p>
        </p:txBody>
      </p:sp>
      <p:pic>
        <p:nvPicPr>
          <p:cNvPr id="5" name="Imagen 4" descr="http://www.dlib.org/dlib/may09/mestl/Figure_4-rev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7359" y="2011764"/>
            <a:ext cx="13606685" cy="8896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93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Marcador de posición de imagen 2"/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18263" b="18263"/>
          <a:stretch>
            <a:fillRect/>
          </a:stretch>
        </p:blipFill>
        <p:spPr/>
      </p:pic>
      <p:sp>
        <p:nvSpPr>
          <p:cNvPr id="12" name="Oval 11"/>
          <p:cNvSpPr/>
          <p:nvPr/>
        </p:nvSpPr>
        <p:spPr>
          <a:xfrm flipH="1">
            <a:off x="4293664" y="10760233"/>
            <a:ext cx="1018412" cy="101867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11" tIns="91405" rIns="182811" bIns="91405" rtlCol="0" anchor="ctr"/>
          <a:lstStyle/>
          <a:p>
            <a:pPr algn="ctr"/>
            <a:endParaRPr lang="en-AU" sz="3200" dirty="0">
              <a:solidFill>
                <a:schemeClr val="bg1"/>
              </a:solidFill>
              <a:latin typeface="Lato Regular"/>
              <a:cs typeface="Lato Regular"/>
            </a:endParaRPr>
          </a:p>
        </p:txBody>
      </p:sp>
      <p:sp>
        <p:nvSpPr>
          <p:cNvPr id="13" name="Text Placeholder 33"/>
          <p:cNvSpPr txBox="1">
            <a:spLocks/>
          </p:cNvSpPr>
          <p:nvPr/>
        </p:nvSpPr>
        <p:spPr>
          <a:xfrm>
            <a:off x="5581261" y="10975055"/>
            <a:ext cx="2488155" cy="50206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5000"/>
              </a:lnSpc>
              <a:spcBef>
                <a:spcPts val="0"/>
              </a:spcBef>
              <a:buNone/>
            </a:pPr>
            <a:r>
              <a:rPr lang="en-AU" sz="2700" dirty="0" err="1">
                <a:latin typeface="Lato Regular"/>
                <a:cs typeface="Lato Regular"/>
              </a:rPr>
              <a:t>info@zendos.es</a:t>
            </a:r>
            <a:endParaRPr lang="en-AU" sz="2700" dirty="0">
              <a:latin typeface="Lato Regular"/>
              <a:cs typeface="Lato Regular"/>
            </a:endParaRPr>
          </a:p>
        </p:txBody>
      </p:sp>
      <p:sp>
        <p:nvSpPr>
          <p:cNvPr id="19" name="Text Placeholder 33"/>
          <p:cNvSpPr txBox="1">
            <a:spLocks/>
          </p:cNvSpPr>
          <p:nvPr/>
        </p:nvSpPr>
        <p:spPr>
          <a:xfrm>
            <a:off x="11296217" y="10948686"/>
            <a:ext cx="2495976" cy="520655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5000"/>
              </a:lnSpc>
              <a:spcBef>
                <a:spcPts val="0"/>
              </a:spcBef>
              <a:buNone/>
            </a:pPr>
            <a:r>
              <a:rPr lang="es-ES" sz="2800" dirty="0"/>
              <a:t>34 918 279 451</a:t>
            </a:r>
            <a:endParaRPr lang="en-AU" sz="2700" dirty="0">
              <a:latin typeface="Lato Regular"/>
              <a:cs typeface="Lato Regular"/>
            </a:endParaRPr>
          </a:p>
        </p:txBody>
      </p:sp>
      <p:sp>
        <p:nvSpPr>
          <p:cNvPr id="21" name="Oval 20"/>
          <p:cNvSpPr/>
          <p:nvPr/>
        </p:nvSpPr>
        <p:spPr>
          <a:xfrm flipH="1">
            <a:off x="10000273" y="10733864"/>
            <a:ext cx="1018412" cy="101867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11" tIns="91405" rIns="182811" bIns="91405" rtlCol="0" anchor="ctr"/>
          <a:lstStyle/>
          <a:p>
            <a:pPr algn="ctr"/>
            <a:endParaRPr lang="en-US" sz="3200" dirty="0">
              <a:solidFill>
                <a:schemeClr val="bg1"/>
              </a:solidFill>
              <a:latin typeface="Lato Regular"/>
              <a:cs typeface="Lato Regular"/>
            </a:endParaRPr>
          </a:p>
        </p:txBody>
      </p:sp>
      <p:sp>
        <p:nvSpPr>
          <p:cNvPr id="27" name="Text Placeholder 33"/>
          <p:cNvSpPr txBox="1">
            <a:spLocks/>
          </p:cNvSpPr>
          <p:nvPr/>
        </p:nvSpPr>
        <p:spPr>
          <a:xfrm>
            <a:off x="17818144" y="10948686"/>
            <a:ext cx="2418474" cy="50206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5000"/>
              </a:lnSpc>
              <a:spcBef>
                <a:spcPts val="0"/>
              </a:spcBef>
              <a:buNone/>
            </a:pPr>
            <a:r>
              <a:rPr lang="en-AU" sz="2700" dirty="0" err="1">
                <a:latin typeface="Lato Regular"/>
                <a:cs typeface="Lato Regular"/>
              </a:rPr>
              <a:t>www.zendos.es</a:t>
            </a:r>
            <a:endParaRPr lang="en-AU" sz="2700" dirty="0">
              <a:latin typeface="Lato Regular"/>
              <a:cs typeface="Lato Regular"/>
            </a:endParaRPr>
          </a:p>
        </p:txBody>
      </p:sp>
      <p:sp>
        <p:nvSpPr>
          <p:cNvPr id="28" name="Oval 27"/>
          <p:cNvSpPr/>
          <p:nvPr/>
        </p:nvSpPr>
        <p:spPr>
          <a:xfrm flipH="1">
            <a:off x="16532719" y="10762456"/>
            <a:ext cx="1018412" cy="101867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11" tIns="91405" rIns="182811" bIns="91405" rtlCol="0" anchor="ctr"/>
          <a:lstStyle/>
          <a:p>
            <a:pPr algn="ctr"/>
            <a:endParaRPr lang="en-AU" sz="3200" dirty="0">
              <a:solidFill>
                <a:schemeClr val="bg1"/>
              </a:solidFill>
              <a:latin typeface="Lato Regular"/>
              <a:cs typeface="Lato Regular"/>
            </a:endParaRPr>
          </a:p>
        </p:txBody>
      </p:sp>
      <p:sp>
        <p:nvSpPr>
          <p:cNvPr id="30" name="Freeform 107"/>
          <p:cNvSpPr>
            <a:spLocks/>
          </p:cNvSpPr>
          <p:nvPr/>
        </p:nvSpPr>
        <p:spPr bwMode="auto">
          <a:xfrm>
            <a:off x="10277367" y="10961308"/>
            <a:ext cx="467854" cy="492243"/>
          </a:xfrm>
          <a:custGeom>
            <a:avLst/>
            <a:gdLst/>
            <a:ahLst/>
            <a:cxnLst>
              <a:cxn ang="0">
                <a:pos x="104" y="88"/>
              </a:cxn>
              <a:cxn ang="0">
                <a:pos x="103" y="87"/>
              </a:cxn>
              <a:cxn ang="0">
                <a:pos x="78" y="76"/>
              </a:cxn>
              <a:cxn ang="0">
                <a:pos x="77" y="76"/>
              </a:cxn>
              <a:cxn ang="0">
                <a:pos x="64" y="86"/>
              </a:cxn>
              <a:cxn ang="0">
                <a:pos x="41" y="67"/>
              </a:cxn>
              <a:cxn ang="0">
                <a:pos x="26" y="44"/>
              </a:cxn>
              <a:cxn ang="0">
                <a:pos x="37" y="30"/>
              </a:cxn>
              <a:cxn ang="0">
                <a:pos x="30" y="4"/>
              </a:cxn>
              <a:cxn ang="0">
                <a:pos x="29" y="4"/>
              </a:cxn>
              <a:cxn ang="0">
                <a:pos x="18" y="0"/>
              </a:cxn>
              <a:cxn ang="0">
                <a:pos x="16" y="2"/>
              </a:cxn>
              <a:cxn ang="0">
                <a:pos x="3" y="14"/>
              </a:cxn>
              <a:cxn ang="0">
                <a:pos x="26" y="83"/>
              </a:cxn>
              <a:cxn ang="0">
                <a:pos x="89" y="113"/>
              </a:cxn>
              <a:cxn ang="0">
                <a:pos x="89" y="113"/>
              </a:cxn>
              <a:cxn ang="0">
                <a:pos x="90" y="112"/>
              </a:cxn>
              <a:cxn ang="0">
                <a:pos x="104" y="101"/>
              </a:cxn>
              <a:cxn ang="0">
                <a:pos x="104" y="88"/>
              </a:cxn>
            </a:cxnLst>
            <a:rect l="0" t="0" r="r" b="b"/>
            <a:pathLst>
              <a:path w="108" h="114">
                <a:moveTo>
                  <a:pt x="104" y="88"/>
                </a:moveTo>
                <a:cubicBezTo>
                  <a:pt x="103" y="87"/>
                  <a:pt x="103" y="87"/>
                  <a:pt x="103" y="87"/>
                </a:cubicBezTo>
                <a:cubicBezTo>
                  <a:pt x="101" y="83"/>
                  <a:pt x="80" y="76"/>
                  <a:pt x="78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4" y="77"/>
                  <a:pt x="70" y="80"/>
                  <a:pt x="64" y="86"/>
                </a:cubicBezTo>
                <a:cubicBezTo>
                  <a:pt x="56" y="82"/>
                  <a:pt x="46" y="73"/>
                  <a:pt x="41" y="67"/>
                </a:cubicBezTo>
                <a:cubicBezTo>
                  <a:pt x="35" y="61"/>
                  <a:pt x="29" y="51"/>
                  <a:pt x="26" y="44"/>
                </a:cubicBezTo>
                <a:cubicBezTo>
                  <a:pt x="34" y="37"/>
                  <a:pt x="37" y="34"/>
                  <a:pt x="37" y="30"/>
                </a:cubicBezTo>
                <a:cubicBezTo>
                  <a:pt x="38" y="29"/>
                  <a:pt x="34" y="7"/>
                  <a:pt x="30" y="4"/>
                </a:cubicBezTo>
                <a:cubicBezTo>
                  <a:pt x="29" y="4"/>
                  <a:pt x="29" y="4"/>
                  <a:pt x="29" y="4"/>
                </a:cubicBezTo>
                <a:cubicBezTo>
                  <a:pt x="26" y="2"/>
                  <a:pt x="23" y="0"/>
                  <a:pt x="18" y="0"/>
                </a:cubicBezTo>
                <a:cubicBezTo>
                  <a:pt x="17" y="1"/>
                  <a:pt x="16" y="1"/>
                  <a:pt x="16" y="2"/>
                </a:cubicBezTo>
                <a:cubicBezTo>
                  <a:pt x="13" y="3"/>
                  <a:pt x="6" y="8"/>
                  <a:pt x="3" y="14"/>
                </a:cubicBezTo>
                <a:cubicBezTo>
                  <a:pt x="1" y="18"/>
                  <a:pt x="0" y="53"/>
                  <a:pt x="26" y="83"/>
                </a:cubicBezTo>
                <a:cubicBezTo>
                  <a:pt x="52" y="112"/>
                  <a:pt x="84" y="114"/>
                  <a:pt x="89" y="113"/>
                </a:cubicBezTo>
                <a:cubicBezTo>
                  <a:pt x="89" y="113"/>
                  <a:pt x="89" y="113"/>
                  <a:pt x="89" y="113"/>
                </a:cubicBezTo>
                <a:cubicBezTo>
                  <a:pt x="90" y="112"/>
                  <a:pt x="90" y="112"/>
                  <a:pt x="90" y="112"/>
                </a:cubicBezTo>
                <a:cubicBezTo>
                  <a:pt x="96" y="110"/>
                  <a:pt x="102" y="104"/>
                  <a:pt x="104" y="101"/>
                </a:cubicBezTo>
                <a:cubicBezTo>
                  <a:pt x="108" y="97"/>
                  <a:pt x="105" y="91"/>
                  <a:pt x="104" y="88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24" tIns="45712" rIns="91424" bIns="45712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Freeform 78"/>
          <p:cNvSpPr>
            <a:spLocks noEditPoints="1"/>
          </p:cNvSpPr>
          <p:nvPr/>
        </p:nvSpPr>
        <p:spPr bwMode="auto">
          <a:xfrm>
            <a:off x="16792044" y="10989321"/>
            <a:ext cx="511179" cy="511379"/>
          </a:xfrm>
          <a:custGeom>
            <a:avLst/>
            <a:gdLst/>
            <a:ahLst/>
            <a:cxnLst>
              <a:cxn ang="0">
                <a:pos x="59" y="54"/>
              </a:cxn>
              <a:cxn ang="0">
                <a:pos x="53" y="59"/>
              </a:cxn>
              <a:cxn ang="0">
                <a:pos x="45" y="62"/>
              </a:cxn>
              <a:cxn ang="0">
                <a:pos x="38" y="59"/>
              </a:cxn>
              <a:cxn ang="0">
                <a:pos x="30" y="51"/>
              </a:cxn>
              <a:cxn ang="0">
                <a:pos x="27" y="43"/>
              </a:cxn>
              <a:cxn ang="0">
                <a:pos x="30" y="36"/>
              </a:cxn>
              <a:cxn ang="0">
                <a:pos x="27" y="32"/>
              </a:cxn>
              <a:cxn ang="0">
                <a:pos x="19" y="36"/>
              </a:cxn>
              <a:cxn ang="0">
                <a:pos x="11" y="32"/>
              </a:cxn>
              <a:cxn ang="0">
                <a:pos x="3" y="24"/>
              </a:cxn>
              <a:cxn ang="0">
                <a:pos x="0" y="17"/>
              </a:cxn>
              <a:cxn ang="0">
                <a:pos x="3" y="9"/>
              </a:cxn>
              <a:cxn ang="0">
                <a:pos x="9" y="3"/>
              </a:cxn>
              <a:cxn ang="0">
                <a:pos x="17" y="0"/>
              </a:cxn>
              <a:cxn ang="0">
                <a:pos x="24" y="4"/>
              </a:cxn>
              <a:cxn ang="0">
                <a:pos x="32" y="11"/>
              </a:cxn>
              <a:cxn ang="0">
                <a:pos x="35" y="19"/>
              </a:cxn>
              <a:cxn ang="0">
                <a:pos x="32" y="27"/>
              </a:cxn>
              <a:cxn ang="0">
                <a:pos x="35" y="30"/>
              </a:cxn>
              <a:cxn ang="0">
                <a:pos x="43" y="27"/>
              </a:cxn>
              <a:cxn ang="0">
                <a:pos x="51" y="30"/>
              </a:cxn>
              <a:cxn ang="0">
                <a:pos x="59" y="38"/>
              </a:cxn>
              <a:cxn ang="0">
                <a:pos x="62" y="46"/>
              </a:cxn>
              <a:cxn ang="0">
                <a:pos x="59" y="54"/>
              </a:cxn>
              <a:cxn ang="0">
                <a:pos x="27" y="17"/>
              </a:cxn>
              <a:cxn ang="0">
                <a:pos x="19" y="9"/>
              </a:cxn>
              <a:cxn ang="0">
                <a:pos x="17" y="8"/>
              </a:cxn>
              <a:cxn ang="0">
                <a:pos x="14" y="9"/>
              </a:cxn>
              <a:cxn ang="0">
                <a:pos x="8" y="14"/>
              </a:cxn>
              <a:cxn ang="0">
                <a:pos x="7" y="17"/>
              </a:cxn>
              <a:cxn ang="0">
                <a:pos x="8" y="19"/>
              </a:cxn>
              <a:cxn ang="0">
                <a:pos x="16" y="27"/>
              </a:cxn>
              <a:cxn ang="0">
                <a:pos x="19" y="28"/>
              </a:cxn>
              <a:cxn ang="0">
                <a:pos x="22" y="27"/>
              </a:cxn>
              <a:cxn ang="0">
                <a:pos x="19" y="23"/>
              </a:cxn>
              <a:cxn ang="0">
                <a:pos x="23" y="19"/>
              </a:cxn>
              <a:cxn ang="0">
                <a:pos x="27" y="22"/>
              </a:cxn>
              <a:cxn ang="0">
                <a:pos x="28" y="19"/>
              </a:cxn>
              <a:cxn ang="0">
                <a:pos x="27" y="17"/>
              </a:cxn>
              <a:cxn ang="0">
                <a:pos x="54" y="43"/>
              </a:cxn>
              <a:cxn ang="0">
                <a:pos x="46" y="35"/>
              </a:cxn>
              <a:cxn ang="0">
                <a:pos x="43" y="34"/>
              </a:cxn>
              <a:cxn ang="0">
                <a:pos x="40" y="36"/>
              </a:cxn>
              <a:cxn ang="0">
                <a:pos x="43" y="40"/>
              </a:cxn>
              <a:cxn ang="0">
                <a:pos x="40" y="43"/>
              </a:cxn>
              <a:cxn ang="0">
                <a:pos x="35" y="41"/>
              </a:cxn>
              <a:cxn ang="0">
                <a:pos x="34" y="43"/>
              </a:cxn>
              <a:cxn ang="0">
                <a:pos x="35" y="46"/>
              </a:cxn>
              <a:cxn ang="0">
                <a:pos x="43" y="54"/>
              </a:cxn>
              <a:cxn ang="0">
                <a:pos x="45" y="55"/>
              </a:cxn>
              <a:cxn ang="0">
                <a:pos x="48" y="54"/>
              </a:cxn>
              <a:cxn ang="0">
                <a:pos x="54" y="48"/>
              </a:cxn>
              <a:cxn ang="0">
                <a:pos x="55" y="46"/>
              </a:cxn>
              <a:cxn ang="0">
                <a:pos x="54" y="43"/>
              </a:cxn>
            </a:cxnLst>
            <a:rect l="0" t="0" r="r" b="b"/>
            <a:pathLst>
              <a:path w="62" h="62">
                <a:moveTo>
                  <a:pt x="59" y="54"/>
                </a:moveTo>
                <a:cubicBezTo>
                  <a:pt x="53" y="59"/>
                  <a:pt x="53" y="59"/>
                  <a:pt x="53" y="59"/>
                </a:cubicBezTo>
                <a:cubicBezTo>
                  <a:pt x="51" y="61"/>
                  <a:pt x="48" y="62"/>
                  <a:pt x="45" y="62"/>
                </a:cubicBezTo>
                <a:cubicBezTo>
                  <a:pt x="43" y="62"/>
                  <a:pt x="40" y="61"/>
                  <a:pt x="38" y="59"/>
                </a:cubicBezTo>
                <a:cubicBezTo>
                  <a:pt x="30" y="51"/>
                  <a:pt x="30" y="51"/>
                  <a:pt x="30" y="51"/>
                </a:cubicBezTo>
                <a:cubicBezTo>
                  <a:pt x="28" y="49"/>
                  <a:pt x="27" y="46"/>
                  <a:pt x="27" y="43"/>
                </a:cubicBezTo>
                <a:cubicBezTo>
                  <a:pt x="27" y="40"/>
                  <a:pt x="28" y="38"/>
                  <a:pt x="30" y="36"/>
                </a:cubicBezTo>
                <a:cubicBezTo>
                  <a:pt x="27" y="32"/>
                  <a:pt x="27" y="32"/>
                  <a:pt x="27" y="32"/>
                </a:cubicBezTo>
                <a:cubicBezTo>
                  <a:pt x="25" y="34"/>
                  <a:pt x="22" y="36"/>
                  <a:pt x="19" y="36"/>
                </a:cubicBezTo>
                <a:cubicBezTo>
                  <a:pt x="16" y="36"/>
                  <a:pt x="13" y="34"/>
                  <a:pt x="11" y="32"/>
                </a:cubicBezTo>
                <a:cubicBezTo>
                  <a:pt x="3" y="24"/>
                  <a:pt x="3" y="24"/>
                  <a:pt x="3" y="24"/>
                </a:cubicBezTo>
                <a:cubicBezTo>
                  <a:pt x="1" y="22"/>
                  <a:pt x="0" y="20"/>
                  <a:pt x="0" y="17"/>
                </a:cubicBezTo>
                <a:cubicBezTo>
                  <a:pt x="0" y="14"/>
                  <a:pt x="1" y="11"/>
                  <a:pt x="3" y="9"/>
                </a:cubicBezTo>
                <a:cubicBezTo>
                  <a:pt x="9" y="3"/>
                  <a:pt x="9" y="3"/>
                  <a:pt x="9" y="3"/>
                </a:cubicBezTo>
                <a:cubicBezTo>
                  <a:pt x="11" y="1"/>
                  <a:pt x="14" y="0"/>
                  <a:pt x="17" y="0"/>
                </a:cubicBezTo>
                <a:cubicBezTo>
                  <a:pt x="19" y="0"/>
                  <a:pt x="22" y="1"/>
                  <a:pt x="24" y="4"/>
                </a:cubicBezTo>
                <a:cubicBezTo>
                  <a:pt x="32" y="11"/>
                  <a:pt x="32" y="11"/>
                  <a:pt x="32" y="11"/>
                </a:cubicBezTo>
                <a:cubicBezTo>
                  <a:pt x="34" y="13"/>
                  <a:pt x="35" y="16"/>
                  <a:pt x="35" y="19"/>
                </a:cubicBezTo>
                <a:cubicBezTo>
                  <a:pt x="35" y="22"/>
                  <a:pt x="34" y="25"/>
                  <a:pt x="32" y="27"/>
                </a:cubicBezTo>
                <a:cubicBezTo>
                  <a:pt x="35" y="30"/>
                  <a:pt x="35" y="30"/>
                  <a:pt x="35" y="30"/>
                </a:cubicBezTo>
                <a:cubicBezTo>
                  <a:pt x="37" y="28"/>
                  <a:pt x="40" y="27"/>
                  <a:pt x="43" y="27"/>
                </a:cubicBezTo>
                <a:cubicBezTo>
                  <a:pt x="46" y="27"/>
                  <a:pt x="49" y="28"/>
                  <a:pt x="51" y="30"/>
                </a:cubicBezTo>
                <a:cubicBezTo>
                  <a:pt x="59" y="38"/>
                  <a:pt x="59" y="38"/>
                  <a:pt x="59" y="38"/>
                </a:cubicBezTo>
                <a:cubicBezTo>
                  <a:pt x="61" y="40"/>
                  <a:pt x="62" y="43"/>
                  <a:pt x="62" y="46"/>
                </a:cubicBezTo>
                <a:cubicBezTo>
                  <a:pt x="62" y="49"/>
                  <a:pt x="61" y="52"/>
                  <a:pt x="59" y="54"/>
                </a:cubicBezTo>
                <a:close/>
                <a:moveTo>
                  <a:pt x="27" y="17"/>
                </a:moveTo>
                <a:cubicBezTo>
                  <a:pt x="19" y="9"/>
                  <a:pt x="19" y="9"/>
                  <a:pt x="19" y="9"/>
                </a:cubicBezTo>
                <a:cubicBezTo>
                  <a:pt x="18" y="8"/>
                  <a:pt x="18" y="8"/>
                  <a:pt x="17" y="8"/>
                </a:cubicBezTo>
                <a:cubicBezTo>
                  <a:pt x="16" y="8"/>
                  <a:pt x="15" y="8"/>
                  <a:pt x="14" y="9"/>
                </a:cubicBezTo>
                <a:cubicBezTo>
                  <a:pt x="8" y="14"/>
                  <a:pt x="8" y="14"/>
                  <a:pt x="8" y="14"/>
                </a:cubicBezTo>
                <a:cubicBezTo>
                  <a:pt x="8" y="15"/>
                  <a:pt x="7" y="16"/>
                  <a:pt x="7" y="17"/>
                </a:cubicBezTo>
                <a:cubicBezTo>
                  <a:pt x="7" y="18"/>
                  <a:pt x="8" y="19"/>
                  <a:pt x="8" y="19"/>
                </a:cubicBezTo>
                <a:cubicBezTo>
                  <a:pt x="16" y="27"/>
                  <a:pt x="16" y="27"/>
                  <a:pt x="16" y="27"/>
                </a:cubicBezTo>
                <a:cubicBezTo>
                  <a:pt x="17" y="28"/>
                  <a:pt x="18" y="28"/>
                  <a:pt x="19" y="28"/>
                </a:cubicBezTo>
                <a:cubicBezTo>
                  <a:pt x="20" y="28"/>
                  <a:pt x="21" y="28"/>
                  <a:pt x="22" y="27"/>
                </a:cubicBezTo>
                <a:cubicBezTo>
                  <a:pt x="20" y="26"/>
                  <a:pt x="19" y="25"/>
                  <a:pt x="19" y="23"/>
                </a:cubicBezTo>
                <a:cubicBezTo>
                  <a:pt x="19" y="21"/>
                  <a:pt x="21" y="19"/>
                  <a:pt x="23" y="19"/>
                </a:cubicBezTo>
                <a:cubicBezTo>
                  <a:pt x="24" y="19"/>
                  <a:pt x="26" y="21"/>
                  <a:pt x="27" y="22"/>
                </a:cubicBezTo>
                <a:cubicBezTo>
                  <a:pt x="28" y="21"/>
                  <a:pt x="28" y="20"/>
                  <a:pt x="28" y="19"/>
                </a:cubicBezTo>
                <a:cubicBezTo>
                  <a:pt x="28" y="18"/>
                  <a:pt x="28" y="17"/>
                  <a:pt x="27" y="17"/>
                </a:cubicBezTo>
                <a:close/>
                <a:moveTo>
                  <a:pt x="54" y="43"/>
                </a:moveTo>
                <a:cubicBezTo>
                  <a:pt x="46" y="35"/>
                  <a:pt x="46" y="35"/>
                  <a:pt x="46" y="35"/>
                </a:cubicBezTo>
                <a:cubicBezTo>
                  <a:pt x="45" y="35"/>
                  <a:pt x="44" y="34"/>
                  <a:pt x="43" y="34"/>
                </a:cubicBezTo>
                <a:cubicBezTo>
                  <a:pt x="42" y="34"/>
                  <a:pt x="41" y="35"/>
                  <a:pt x="40" y="36"/>
                </a:cubicBezTo>
                <a:cubicBezTo>
                  <a:pt x="42" y="37"/>
                  <a:pt x="43" y="38"/>
                  <a:pt x="43" y="40"/>
                </a:cubicBezTo>
                <a:cubicBezTo>
                  <a:pt x="43" y="42"/>
                  <a:pt x="42" y="43"/>
                  <a:pt x="40" y="43"/>
                </a:cubicBezTo>
                <a:cubicBezTo>
                  <a:pt x="38" y="43"/>
                  <a:pt x="37" y="42"/>
                  <a:pt x="35" y="41"/>
                </a:cubicBezTo>
                <a:cubicBezTo>
                  <a:pt x="34" y="41"/>
                  <a:pt x="34" y="42"/>
                  <a:pt x="34" y="43"/>
                </a:cubicBezTo>
                <a:cubicBezTo>
                  <a:pt x="34" y="44"/>
                  <a:pt x="34" y="45"/>
                  <a:pt x="35" y="46"/>
                </a:cubicBezTo>
                <a:cubicBezTo>
                  <a:pt x="43" y="54"/>
                  <a:pt x="43" y="54"/>
                  <a:pt x="43" y="54"/>
                </a:cubicBezTo>
                <a:cubicBezTo>
                  <a:pt x="44" y="55"/>
                  <a:pt x="45" y="55"/>
                  <a:pt x="45" y="55"/>
                </a:cubicBezTo>
                <a:cubicBezTo>
                  <a:pt x="46" y="55"/>
                  <a:pt x="47" y="55"/>
                  <a:pt x="48" y="54"/>
                </a:cubicBezTo>
                <a:cubicBezTo>
                  <a:pt x="54" y="48"/>
                  <a:pt x="54" y="48"/>
                  <a:pt x="54" y="48"/>
                </a:cubicBezTo>
                <a:cubicBezTo>
                  <a:pt x="54" y="48"/>
                  <a:pt x="55" y="47"/>
                  <a:pt x="55" y="46"/>
                </a:cubicBezTo>
                <a:cubicBezTo>
                  <a:pt x="55" y="45"/>
                  <a:pt x="54" y="44"/>
                  <a:pt x="54" y="43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24" tIns="45712" rIns="91424" bIns="45712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Freeform 74"/>
          <p:cNvSpPr>
            <a:spLocks noEditPoints="1"/>
          </p:cNvSpPr>
          <p:nvPr/>
        </p:nvSpPr>
        <p:spPr bwMode="auto">
          <a:xfrm>
            <a:off x="4537019" y="11033240"/>
            <a:ext cx="542563" cy="421000"/>
          </a:xfrm>
          <a:custGeom>
            <a:avLst/>
            <a:gdLst/>
            <a:ahLst/>
            <a:cxnLst>
              <a:cxn ang="0">
                <a:pos x="66" y="17"/>
              </a:cxn>
              <a:cxn ang="0">
                <a:pos x="47" y="30"/>
              </a:cxn>
              <a:cxn ang="0">
                <a:pos x="37" y="36"/>
              </a:cxn>
              <a:cxn ang="0">
                <a:pos x="36" y="36"/>
              </a:cxn>
              <a:cxn ang="0">
                <a:pos x="36" y="36"/>
              </a:cxn>
              <a:cxn ang="0">
                <a:pos x="26" y="30"/>
              </a:cxn>
              <a:cxn ang="0">
                <a:pos x="7" y="17"/>
              </a:cxn>
              <a:cxn ang="0">
                <a:pos x="0" y="7"/>
              </a:cxn>
              <a:cxn ang="0">
                <a:pos x="7" y="0"/>
              </a:cxn>
              <a:cxn ang="0">
                <a:pos x="66" y="0"/>
              </a:cxn>
              <a:cxn ang="0">
                <a:pos x="72" y="6"/>
              </a:cxn>
              <a:cxn ang="0">
                <a:pos x="66" y="17"/>
              </a:cxn>
              <a:cxn ang="0">
                <a:pos x="72" y="50"/>
              </a:cxn>
              <a:cxn ang="0">
                <a:pos x="66" y="56"/>
              </a:cxn>
              <a:cxn ang="0">
                <a:pos x="7" y="56"/>
              </a:cxn>
              <a:cxn ang="0">
                <a:pos x="0" y="50"/>
              </a:cxn>
              <a:cxn ang="0">
                <a:pos x="0" y="18"/>
              </a:cxn>
              <a:cxn ang="0">
                <a:pos x="5" y="21"/>
              </a:cxn>
              <a:cxn ang="0">
                <a:pos x="24" y="35"/>
              </a:cxn>
              <a:cxn ang="0">
                <a:pos x="36" y="41"/>
              </a:cxn>
              <a:cxn ang="0">
                <a:pos x="36" y="41"/>
              </a:cxn>
              <a:cxn ang="0">
                <a:pos x="37" y="41"/>
              </a:cxn>
              <a:cxn ang="0">
                <a:pos x="48" y="35"/>
              </a:cxn>
              <a:cxn ang="0">
                <a:pos x="68" y="21"/>
              </a:cxn>
              <a:cxn ang="0">
                <a:pos x="72" y="18"/>
              </a:cxn>
              <a:cxn ang="0">
                <a:pos x="72" y="50"/>
              </a:cxn>
            </a:cxnLst>
            <a:rect l="0" t="0" r="r" b="b"/>
            <a:pathLst>
              <a:path w="72" h="56">
                <a:moveTo>
                  <a:pt x="66" y="17"/>
                </a:moveTo>
                <a:cubicBezTo>
                  <a:pt x="59" y="21"/>
                  <a:pt x="53" y="26"/>
                  <a:pt x="47" y="30"/>
                </a:cubicBezTo>
                <a:cubicBezTo>
                  <a:pt x="44" y="32"/>
                  <a:pt x="40" y="36"/>
                  <a:pt x="37" y="36"/>
                </a:cubicBezTo>
                <a:cubicBezTo>
                  <a:pt x="36" y="36"/>
                  <a:pt x="36" y="36"/>
                  <a:pt x="36" y="36"/>
                </a:cubicBezTo>
                <a:cubicBezTo>
                  <a:pt x="36" y="36"/>
                  <a:pt x="36" y="36"/>
                  <a:pt x="36" y="36"/>
                </a:cubicBezTo>
                <a:cubicBezTo>
                  <a:pt x="33" y="36"/>
                  <a:pt x="29" y="32"/>
                  <a:pt x="26" y="30"/>
                </a:cubicBezTo>
                <a:cubicBezTo>
                  <a:pt x="20" y="26"/>
                  <a:pt x="14" y="21"/>
                  <a:pt x="7" y="17"/>
                </a:cubicBezTo>
                <a:cubicBezTo>
                  <a:pt x="5" y="15"/>
                  <a:pt x="0" y="11"/>
                  <a:pt x="0" y="7"/>
                </a:cubicBezTo>
                <a:cubicBezTo>
                  <a:pt x="0" y="3"/>
                  <a:pt x="3" y="0"/>
                  <a:pt x="7" y="0"/>
                </a:cubicBezTo>
                <a:cubicBezTo>
                  <a:pt x="66" y="0"/>
                  <a:pt x="66" y="0"/>
                  <a:pt x="66" y="0"/>
                </a:cubicBezTo>
                <a:cubicBezTo>
                  <a:pt x="70" y="0"/>
                  <a:pt x="72" y="2"/>
                  <a:pt x="72" y="6"/>
                </a:cubicBezTo>
                <a:cubicBezTo>
                  <a:pt x="72" y="11"/>
                  <a:pt x="69" y="15"/>
                  <a:pt x="66" y="17"/>
                </a:cubicBezTo>
                <a:close/>
                <a:moveTo>
                  <a:pt x="72" y="50"/>
                </a:moveTo>
                <a:cubicBezTo>
                  <a:pt x="72" y="53"/>
                  <a:pt x="70" y="56"/>
                  <a:pt x="66" y="56"/>
                </a:cubicBezTo>
                <a:cubicBezTo>
                  <a:pt x="7" y="56"/>
                  <a:pt x="7" y="56"/>
                  <a:pt x="7" y="56"/>
                </a:cubicBezTo>
                <a:cubicBezTo>
                  <a:pt x="3" y="56"/>
                  <a:pt x="0" y="53"/>
                  <a:pt x="0" y="50"/>
                </a:cubicBezTo>
                <a:cubicBezTo>
                  <a:pt x="0" y="18"/>
                  <a:pt x="0" y="18"/>
                  <a:pt x="0" y="18"/>
                </a:cubicBezTo>
                <a:cubicBezTo>
                  <a:pt x="2" y="19"/>
                  <a:pt x="3" y="20"/>
                  <a:pt x="5" y="21"/>
                </a:cubicBezTo>
                <a:cubicBezTo>
                  <a:pt x="11" y="26"/>
                  <a:pt x="18" y="30"/>
                  <a:pt x="24" y="35"/>
                </a:cubicBezTo>
                <a:cubicBezTo>
                  <a:pt x="28" y="38"/>
                  <a:pt x="32" y="41"/>
                  <a:pt x="36" y="41"/>
                </a:cubicBezTo>
                <a:cubicBezTo>
                  <a:pt x="36" y="41"/>
                  <a:pt x="36" y="41"/>
                  <a:pt x="36" y="41"/>
                </a:cubicBezTo>
                <a:cubicBezTo>
                  <a:pt x="37" y="41"/>
                  <a:pt x="37" y="41"/>
                  <a:pt x="37" y="41"/>
                </a:cubicBezTo>
                <a:cubicBezTo>
                  <a:pt x="41" y="41"/>
                  <a:pt x="45" y="38"/>
                  <a:pt x="48" y="35"/>
                </a:cubicBezTo>
                <a:cubicBezTo>
                  <a:pt x="55" y="30"/>
                  <a:pt x="62" y="26"/>
                  <a:pt x="68" y="21"/>
                </a:cubicBezTo>
                <a:cubicBezTo>
                  <a:pt x="70" y="20"/>
                  <a:pt x="71" y="19"/>
                  <a:pt x="72" y="18"/>
                </a:cubicBezTo>
                <a:lnTo>
                  <a:pt x="72" y="5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vert="horz" wrap="square" lIns="91424" tIns="45712" rIns="91424" bIns="45712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8327488" y="2508933"/>
            <a:ext cx="7706800" cy="5720667"/>
            <a:chOff x="8327487" y="1849223"/>
            <a:chExt cx="7706801" cy="6380377"/>
          </a:xfrm>
        </p:grpSpPr>
        <p:sp>
          <p:nvSpPr>
            <p:cNvPr id="36" name="Rectangle 35"/>
            <p:cNvSpPr>
              <a:spLocks noChangeAspect="1"/>
            </p:cNvSpPr>
            <p:nvPr/>
          </p:nvSpPr>
          <p:spPr>
            <a:xfrm>
              <a:off x="8327487" y="1849223"/>
              <a:ext cx="7706801" cy="6380377"/>
            </a:xfrm>
            <a:prstGeom prst="rect">
              <a:avLst/>
            </a:prstGeom>
            <a:solidFill>
              <a:srgbClr val="19252F">
                <a:alpha val="8200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atin typeface="Lato Light"/>
              </a:endParaRPr>
            </a:p>
          </p:txBody>
        </p:sp>
        <p:sp>
          <p:nvSpPr>
            <p:cNvPr id="40" name="Rectangle 39"/>
            <p:cNvSpPr>
              <a:spLocks/>
            </p:cNvSpPr>
            <p:nvPr/>
          </p:nvSpPr>
          <p:spPr>
            <a:xfrm>
              <a:off x="8327487" y="1849223"/>
              <a:ext cx="7706801" cy="227950"/>
            </a:xfrm>
            <a:prstGeom prst="rect">
              <a:avLst/>
            </a:prstGeom>
            <a:solidFill>
              <a:srgbClr val="040709">
                <a:alpha val="4600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atin typeface="Lato Light"/>
              </a:endParaRPr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9729662" y="4936150"/>
            <a:ext cx="4947018" cy="759144"/>
          </a:xfrm>
          <a:prstGeom prst="rect">
            <a:avLst/>
          </a:prstGeom>
          <a:noFill/>
        </p:spPr>
        <p:txBody>
          <a:bodyPr wrap="square" lIns="182811" tIns="91405" rIns="182811" bIns="91405" rtlCol="0">
            <a:spAutoFit/>
          </a:bodyPr>
          <a:lstStyle/>
          <a:p>
            <a:pPr algn="ctr"/>
            <a:r>
              <a:rPr lang="id-ID" b="1" dirty="0">
                <a:solidFill>
                  <a:schemeClr val="bg1"/>
                </a:solidFill>
                <a:latin typeface="Lato Regular"/>
                <a:cs typeface="Lato Regular"/>
              </a:rPr>
              <a:t>Zendos Tecnología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9729662" y="5711083"/>
            <a:ext cx="5416316" cy="2105121"/>
          </a:xfrm>
          <a:prstGeom prst="rect">
            <a:avLst/>
          </a:prstGeom>
          <a:noFill/>
        </p:spPr>
        <p:txBody>
          <a:bodyPr wrap="square" lIns="182811" tIns="91405" rIns="182811" bIns="91405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s-ES" sz="3200" dirty="0">
                <a:solidFill>
                  <a:schemeClr val="bg1"/>
                </a:solidFill>
              </a:rPr>
              <a:t>C/ Químicas 2, Oficina 1.5</a:t>
            </a:r>
          </a:p>
          <a:p>
            <a:pPr algn="ctr">
              <a:lnSpc>
                <a:spcPct val="130000"/>
              </a:lnSpc>
            </a:pPr>
            <a:r>
              <a:rPr lang="es-ES" sz="3200" dirty="0">
                <a:solidFill>
                  <a:schemeClr val="bg1"/>
                </a:solidFill>
              </a:rPr>
              <a:t>Pol. </a:t>
            </a:r>
            <a:r>
              <a:rPr lang="es-ES" sz="3200" dirty="0" err="1">
                <a:solidFill>
                  <a:schemeClr val="bg1"/>
                </a:solidFill>
              </a:rPr>
              <a:t>Ind</a:t>
            </a:r>
            <a:r>
              <a:rPr lang="es-ES" sz="3200" dirty="0">
                <a:solidFill>
                  <a:schemeClr val="bg1"/>
                </a:solidFill>
              </a:rPr>
              <a:t>. </a:t>
            </a:r>
            <a:r>
              <a:rPr lang="es-ES" sz="3200" dirty="0" err="1">
                <a:solidFill>
                  <a:schemeClr val="bg1"/>
                </a:solidFill>
              </a:rPr>
              <a:t>Urtinsa</a:t>
            </a:r>
            <a:r>
              <a:rPr lang="es-ES" sz="3200" dirty="0">
                <a:solidFill>
                  <a:schemeClr val="bg1"/>
                </a:solidFill>
              </a:rPr>
              <a:t> II, IMEPE, 28923 Alcorcón - España</a:t>
            </a:r>
            <a:endParaRPr lang="pt-BR" sz="3200" dirty="0">
              <a:solidFill>
                <a:schemeClr val="bg1"/>
              </a:solidFill>
              <a:latin typeface="Lato Regular"/>
              <a:cs typeface="Lato Regular"/>
            </a:endParaRPr>
          </a:p>
        </p:txBody>
      </p:sp>
      <p:sp>
        <p:nvSpPr>
          <p:cNvPr id="39" name="Freeform 172"/>
          <p:cNvSpPr>
            <a:spLocks noEditPoints="1"/>
          </p:cNvSpPr>
          <p:nvPr/>
        </p:nvSpPr>
        <p:spPr bwMode="auto">
          <a:xfrm>
            <a:off x="11553240" y="2778658"/>
            <a:ext cx="1290371" cy="1891280"/>
          </a:xfrm>
          <a:custGeom>
            <a:avLst/>
            <a:gdLst/>
            <a:ahLst/>
            <a:cxnLst>
              <a:cxn ang="0">
                <a:pos x="40" y="0"/>
              </a:cxn>
              <a:cxn ang="0">
                <a:pos x="0" y="37"/>
              </a:cxn>
              <a:cxn ang="0">
                <a:pos x="40" y="117"/>
              </a:cxn>
              <a:cxn ang="0">
                <a:pos x="80" y="37"/>
              </a:cxn>
              <a:cxn ang="0">
                <a:pos x="40" y="0"/>
              </a:cxn>
              <a:cxn ang="0">
                <a:pos x="40" y="49"/>
              </a:cxn>
              <a:cxn ang="0">
                <a:pos x="27" y="37"/>
              </a:cxn>
              <a:cxn ang="0">
                <a:pos x="40" y="24"/>
              </a:cxn>
              <a:cxn ang="0">
                <a:pos x="53" y="37"/>
              </a:cxn>
              <a:cxn ang="0">
                <a:pos x="40" y="49"/>
              </a:cxn>
            </a:cxnLst>
            <a:rect l="0" t="0" r="r" b="b"/>
            <a:pathLst>
              <a:path w="80" h="117">
                <a:moveTo>
                  <a:pt x="40" y="0"/>
                </a:moveTo>
                <a:cubicBezTo>
                  <a:pt x="24" y="0"/>
                  <a:pt x="0" y="8"/>
                  <a:pt x="0" y="37"/>
                </a:cubicBezTo>
                <a:cubicBezTo>
                  <a:pt x="0" y="51"/>
                  <a:pt x="32" y="102"/>
                  <a:pt x="40" y="117"/>
                </a:cubicBezTo>
                <a:cubicBezTo>
                  <a:pt x="48" y="102"/>
                  <a:pt x="80" y="51"/>
                  <a:pt x="80" y="37"/>
                </a:cubicBezTo>
                <a:cubicBezTo>
                  <a:pt x="80" y="8"/>
                  <a:pt x="56" y="0"/>
                  <a:pt x="40" y="0"/>
                </a:cubicBezTo>
                <a:close/>
                <a:moveTo>
                  <a:pt x="40" y="49"/>
                </a:moveTo>
                <a:cubicBezTo>
                  <a:pt x="33" y="49"/>
                  <a:pt x="27" y="44"/>
                  <a:pt x="27" y="37"/>
                </a:cubicBezTo>
                <a:cubicBezTo>
                  <a:pt x="27" y="30"/>
                  <a:pt x="33" y="24"/>
                  <a:pt x="40" y="24"/>
                </a:cubicBezTo>
                <a:cubicBezTo>
                  <a:pt x="47" y="24"/>
                  <a:pt x="53" y="30"/>
                  <a:pt x="53" y="37"/>
                </a:cubicBezTo>
                <a:cubicBezTo>
                  <a:pt x="53" y="44"/>
                  <a:pt x="47" y="49"/>
                  <a:pt x="40" y="49"/>
                </a:cubicBezTo>
                <a:close/>
              </a:path>
            </a:pathLst>
          </a:cu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vert="horz" wrap="square" lIns="91424" tIns="45712" rIns="91424" bIns="45712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bg1"/>
              </a:solidFill>
              <a:latin typeface="Lato Regular"/>
              <a:cs typeface="Lato Regular"/>
            </a:endParaRPr>
          </a:p>
        </p:txBody>
      </p:sp>
      <p:sp>
        <p:nvSpPr>
          <p:cNvPr id="42" name="TextBox 72"/>
          <p:cNvSpPr txBox="1">
            <a:spLocks noChangeArrowheads="1"/>
          </p:cNvSpPr>
          <p:nvPr/>
        </p:nvSpPr>
        <p:spPr bwMode="auto">
          <a:xfrm>
            <a:off x="9601191" y="8688951"/>
            <a:ext cx="5198539" cy="1031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9pPr>
          </a:lstStyle>
          <a:p>
            <a:pPr algn="ctr"/>
            <a:r>
              <a:rPr lang="en-US" sz="6700" b="1" dirty="0">
                <a:latin typeface="Lato Regular" charset="0"/>
                <a:cs typeface="Lato Regular" charset="0"/>
              </a:rPr>
              <a:t>Contáctanos</a:t>
            </a:r>
          </a:p>
        </p:txBody>
      </p:sp>
    </p:spTree>
    <p:extLst>
      <p:ext uri="{BB962C8B-B14F-4D97-AF65-F5344CB8AC3E}">
        <p14:creationId xmlns:p14="http://schemas.microsoft.com/office/powerpoint/2010/main" val="1336537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995874" y="11317309"/>
            <a:ext cx="4385924" cy="718107"/>
          </a:xfrm>
          <a:prstGeom prst="rect">
            <a:avLst/>
          </a:prstGeom>
          <a:noFill/>
        </p:spPr>
        <p:txBody>
          <a:bodyPr wrap="none" lIns="182811" tIns="91405" rIns="182811" bIns="91405" rtlCol="0">
            <a:spAutoFit/>
          </a:bodyPr>
          <a:lstStyle/>
          <a:p>
            <a:pPr algn="ctr"/>
            <a:r>
              <a:rPr lang="id-ID" sz="3500" b="1" dirty="0">
                <a:solidFill>
                  <a:schemeClr val="accent1"/>
                </a:solidFill>
                <a:latin typeface="Lato Regular"/>
                <a:cs typeface="Lato Regular"/>
              </a:rPr>
              <a:t>Zendos </a:t>
            </a:r>
            <a:r>
              <a:rPr lang="id-ID" sz="3500" b="1" dirty="0">
                <a:latin typeface="Lato Regular"/>
                <a:cs typeface="Lato Regular"/>
              </a:rPr>
              <a:t>Tecnología</a:t>
            </a:r>
            <a:endParaRPr lang="id-ID" sz="3500" b="1" dirty="0">
              <a:solidFill>
                <a:schemeClr val="accent1"/>
              </a:solidFill>
              <a:latin typeface="Lato Regular"/>
              <a:cs typeface="Lato Regular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11665360" y="12072484"/>
            <a:ext cx="1046909" cy="0"/>
          </a:xfrm>
          <a:prstGeom prst="line">
            <a:avLst/>
          </a:prstGeom>
          <a:ln w="6350">
            <a:solidFill>
              <a:schemeClr val="accent1"/>
            </a:solidFill>
            <a:prstDash val="lgDash"/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Conector recto 2"/>
          <p:cNvCxnSpPr/>
          <p:nvPr/>
        </p:nvCxnSpPr>
        <p:spPr>
          <a:xfrm>
            <a:off x="4239491" y="12330545"/>
            <a:ext cx="16791709" cy="277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72"/>
          <p:cNvSpPr txBox="1">
            <a:spLocks noChangeArrowheads="1"/>
          </p:cNvSpPr>
          <p:nvPr/>
        </p:nvSpPr>
        <p:spPr bwMode="auto">
          <a:xfrm>
            <a:off x="6700485" y="976999"/>
            <a:ext cx="10976659" cy="1031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t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9pPr>
          </a:lstStyle>
          <a:p>
            <a:pPr algn="ctr"/>
            <a:r>
              <a:rPr lang="es-ES" sz="6700" b="1" dirty="0">
                <a:latin typeface="Lato Regular" charset="0"/>
                <a:cs typeface="Lato Regular" charset="0"/>
              </a:rPr>
              <a:t>Sociedad de la información</a:t>
            </a:r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902" y="49845"/>
            <a:ext cx="3350034" cy="1744389"/>
          </a:xfrm>
          <a:prstGeom prst="rect">
            <a:avLst/>
          </a:prstGeom>
        </p:spPr>
      </p:pic>
      <p:sp>
        <p:nvSpPr>
          <p:cNvPr id="2" name="Rectángulo 1"/>
          <p:cNvSpPr/>
          <p:nvPr/>
        </p:nvSpPr>
        <p:spPr>
          <a:xfrm>
            <a:off x="1583566" y="3271070"/>
            <a:ext cx="21210493" cy="661720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just">
              <a:buFont typeface="Arial" panose="020B0604020202020204" pitchFamily="34" charset="0"/>
              <a:buChar char="•"/>
            </a:pPr>
            <a:endParaRPr lang="es-ES" b="0" i="0" dirty="0">
              <a:solidFill>
                <a:srgbClr val="222222"/>
              </a:solidFill>
              <a:effectLst/>
              <a:latin typeface="segoe-ui_normal"/>
            </a:endParaRPr>
          </a:p>
        </p:txBody>
      </p:sp>
      <p:sp>
        <p:nvSpPr>
          <p:cNvPr id="10" name="Rectángulo 9"/>
          <p:cNvSpPr/>
          <p:nvPr/>
        </p:nvSpPr>
        <p:spPr>
          <a:xfrm>
            <a:off x="4054415" y="3824377"/>
            <a:ext cx="16991897" cy="4770537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just"/>
            <a:endParaRPr lang="es-ES" sz="4400" dirty="0"/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s-ES" sz="5400" dirty="0" err="1"/>
              <a:t>Youtube</a:t>
            </a:r>
            <a:r>
              <a:rPr lang="es-ES" sz="5400" dirty="0"/>
              <a:t> (2014): 300 horas de vídeo por minuto</a:t>
            </a:r>
          </a:p>
          <a:p>
            <a:pPr algn="just"/>
            <a:endParaRPr lang="es-ES" sz="5400" dirty="0"/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s-ES" sz="5400" dirty="0"/>
              <a:t>Twitter (2010): 70M tweets/día = 800 tweets/</a:t>
            </a:r>
            <a:r>
              <a:rPr lang="es-ES" sz="5400" dirty="0" err="1"/>
              <a:t>sec</a:t>
            </a:r>
          </a:p>
          <a:p>
            <a:pPr marL="571500" indent="-571500" algn="just">
              <a:buFont typeface="Arial" panose="020B0604020202020204" pitchFamily="34" charset="0"/>
              <a:buChar char="•"/>
            </a:pPr>
            <a:endParaRPr lang="es-ES" sz="4400" dirty="0"/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s-ES" sz="5400" dirty="0" err="1"/>
              <a:t>IoT</a:t>
            </a:r>
            <a:r>
              <a:rPr lang="es-ES" sz="5400" dirty="0"/>
              <a:t>: 'todo conectado' generando datos en tiempo real</a:t>
            </a:r>
          </a:p>
        </p:txBody>
      </p:sp>
    </p:spTree>
    <p:extLst>
      <p:ext uri="{BB962C8B-B14F-4D97-AF65-F5344CB8AC3E}">
        <p14:creationId xmlns:p14="http://schemas.microsoft.com/office/powerpoint/2010/main" val="1256372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995874" y="11317309"/>
            <a:ext cx="4385924" cy="718107"/>
          </a:xfrm>
          <a:prstGeom prst="rect">
            <a:avLst/>
          </a:prstGeom>
          <a:noFill/>
        </p:spPr>
        <p:txBody>
          <a:bodyPr wrap="none" lIns="182811" tIns="91405" rIns="182811" bIns="91405" rtlCol="0">
            <a:spAutoFit/>
          </a:bodyPr>
          <a:lstStyle/>
          <a:p>
            <a:pPr algn="ctr"/>
            <a:r>
              <a:rPr lang="id-ID" sz="3500" b="1" dirty="0">
                <a:solidFill>
                  <a:schemeClr val="accent1"/>
                </a:solidFill>
                <a:latin typeface="Lato Regular"/>
                <a:cs typeface="Lato Regular"/>
              </a:rPr>
              <a:t>Zendos </a:t>
            </a:r>
            <a:r>
              <a:rPr lang="id-ID" sz="3500" b="1" dirty="0">
                <a:latin typeface="Lato Regular"/>
                <a:cs typeface="Lato Regular"/>
              </a:rPr>
              <a:t>Tecnología</a:t>
            </a:r>
            <a:endParaRPr lang="id-ID" sz="3500" b="1" dirty="0">
              <a:solidFill>
                <a:schemeClr val="accent1"/>
              </a:solidFill>
              <a:latin typeface="Lato Regular"/>
              <a:cs typeface="Lato Regular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11665360" y="12072484"/>
            <a:ext cx="1046909" cy="0"/>
          </a:xfrm>
          <a:prstGeom prst="line">
            <a:avLst/>
          </a:prstGeom>
          <a:ln w="6350">
            <a:solidFill>
              <a:schemeClr val="accent1"/>
            </a:solidFill>
            <a:prstDash val="lgDash"/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Conector recto 2"/>
          <p:cNvCxnSpPr/>
          <p:nvPr/>
        </p:nvCxnSpPr>
        <p:spPr>
          <a:xfrm>
            <a:off x="4239491" y="12330545"/>
            <a:ext cx="16791709" cy="277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72"/>
          <p:cNvSpPr txBox="1">
            <a:spLocks noChangeArrowheads="1"/>
          </p:cNvSpPr>
          <p:nvPr/>
        </p:nvSpPr>
        <p:spPr bwMode="auto">
          <a:xfrm>
            <a:off x="10579400" y="976999"/>
            <a:ext cx="3218830" cy="1031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t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9pPr>
          </a:lstStyle>
          <a:p>
            <a:pPr algn="ctr"/>
            <a:r>
              <a:rPr lang="es-ES" sz="6700" b="1" dirty="0" err="1">
                <a:latin typeface="Lato Regular" charset="0"/>
                <a:cs typeface="Lato Regular" charset="0"/>
              </a:rPr>
              <a:t>BigData</a:t>
            </a:r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902" y="49845"/>
            <a:ext cx="3350034" cy="1744389"/>
          </a:xfrm>
          <a:prstGeom prst="rect">
            <a:avLst/>
          </a:prstGeom>
        </p:spPr>
      </p:pic>
      <p:pic>
        <p:nvPicPr>
          <p:cNvPr id="5" name="Imagen 4" descr="http://www.ibmbigdatahub.com/sites/default/files/infographic_file/4-Vs-of-big-data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6499" y="2143125"/>
            <a:ext cx="17316292" cy="10492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151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995874" y="11317309"/>
            <a:ext cx="4385924" cy="718107"/>
          </a:xfrm>
          <a:prstGeom prst="rect">
            <a:avLst/>
          </a:prstGeom>
          <a:noFill/>
        </p:spPr>
        <p:txBody>
          <a:bodyPr wrap="none" lIns="182811" tIns="91405" rIns="182811" bIns="91405" rtlCol="0">
            <a:spAutoFit/>
          </a:bodyPr>
          <a:lstStyle/>
          <a:p>
            <a:pPr algn="ctr"/>
            <a:r>
              <a:rPr lang="id-ID" sz="3500" b="1" dirty="0">
                <a:solidFill>
                  <a:schemeClr val="accent1"/>
                </a:solidFill>
                <a:latin typeface="Lato Regular"/>
                <a:cs typeface="Lato Regular"/>
              </a:rPr>
              <a:t>Zendos </a:t>
            </a:r>
            <a:r>
              <a:rPr lang="id-ID" sz="3500" b="1" dirty="0">
                <a:latin typeface="Lato Regular"/>
                <a:cs typeface="Lato Regular"/>
              </a:rPr>
              <a:t>Tecnología</a:t>
            </a:r>
            <a:endParaRPr lang="id-ID" sz="3500" b="1" dirty="0">
              <a:solidFill>
                <a:schemeClr val="accent1"/>
              </a:solidFill>
              <a:latin typeface="Lato Regular"/>
              <a:cs typeface="Lato Regular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11665360" y="12072484"/>
            <a:ext cx="1046909" cy="0"/>
          </a:xfrm>
          <a:prstGeom prst="line">
            <a:avLst/>
          </a:prstGeom>
          <a:ln w="6350">
            <a:solidFill>
              <a:schemeClr val="accent1"/>
            </a:solidFill>
            <a:prstDash val="lgDash"/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Conector recto 2"/>
          <p:cNvCxnSpPr/>
          <p:nvPr/>
        </p:nvCxnSpPr>
        <p:spPr>
          <a:xfrm>
            <a:off x="4239491" y="12330545"/>
            <a:ext cx="16791709" cy="277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72"/>
          <p:cNvSpPr txBox="1">
            <a:spLocks noChangeArrowheads="1"/>
          </p:cNvSpPr>
          <p:nvPr/>
        </p:nvSpPr>
        <p:spPr bwMode="auto">
          <a:xfrm>
            <a:off x="9955029" y="1891400"/>
            <a:ext cx="4467570" cy="1031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t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9pPr>
          </a:lstStyle>
          <a:p>
            <a:pPr algn="ctr"/>
            <a:r>
              <a:rPr lang="es-ES" sz="6700" b="1" i="1" dirty="0">
                <a:latin typeface="Lato Regular" charset="0"/>
                <a:cs typeface="Lato Regular" charset="0"/>
              </a:rPr>
              <a:t>Big </a:t>
            </a:r>
            <a:r>
              <a:rPr lang="es-ES" sz="6700" b="1" dirty="0">
                <a:latin typeface="Lato Regular" charset="0"/>
                <a:cs typeface="Lato Regular" charset="0"/>
              </a:rPr>
              <a:t>Google</a:t>
            </a:r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902" y="49845"/>
            <a:ext cx="3350034" cy="1744389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1542648" y="3152775"/>
            <a:ext cx="21604941" cy="9694962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just"/>
            <a:endParaRPr lang="es-ES" sz="4800" dirty="0"/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s-ES" sz="4800" b="1" dirty="0" err="1"/>
              <a:t>The</a:t>
            </a:r>
            <a:r>
              <a:rPr lang="es-ES" sz="4800" b="1" dirty="0"/>
              <a:t> Google file </a:t>
            </a:r>
            <a:r>
              <a:rPr lang="es-ES" sz="4800" b="1" dirty="0" err="1"/>
              <a:t>system</a:t>
            </a:r>
            <a:r>
              <a:rPr lang="es-ES" sz="4800" i="1" dirty="0"/>
              <a:t> (2003)</a:t>
            </a:r>
          </a:p>
          <a:p>
            <a:pPr marL="1485556" lvl="1" indent="-571500" algn="just">
              <a:buFont typeface="Arial" panose="020B0604020202020204" pitchFamily="34" charset="0"/>
              <a:buChar char="•"/>
            </a:pPr>
            <a:r>
              <a:rPr lang="es-ES" sz="4800" i="1" dirty="0" err="1"/>
              <a:t>Ghemawat</a:t>
            </a:r>
            <a:r>
              <a:rPr lang="es-ES" sz="4800" i="1" dirty="0"/>
              <a:t>, S., </a:t>
            </a:r>
            <a:r>
              <a:rPr lang="es-ES" sz="4800" i="1" dirty="0" err="1"/>
              <a:t>Gobioff</a:t>
            </a:r>
            <a:r>
              <a:rPr lang="es-ES" sz="4800" i="1" dirty="0"/>
              <a:t>, H., </a:t>
            </a:r>
            <a:r>
              <a:rPr lang="es-ES" sz="4800" i="1" dirty="0" err="1"/>
              <a:t>Leung</a:t>
            </a:r>
            <a:r>
              <a:rPr lang="es-ES" sz="4800" i="1" dirty="0"/>
              <a:t>, S. T.</a:t>
            </a:r>
            <a:endParaRPr lang="es-ES" sz="4800" dirty="0"/>
          </a:p>
          <a:p>
            <a:pPr lvl="1" algn="just"/>
            <a:endParaRPr lang="es-ES" sz="4800" i="1" dirty="0"/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s-ES" sz="4800" b="1" dirty="0" err="1"/>
              <a:t>MapReduce</a:t>
            </a:r>
            <a:r>
              <a:rPr lang="es-ES" sz="4800" b="1" dirty="0"/>
              <a:t>: </a:t>
            </a:r>
            <a:r>
              <a:rPr lang="es-ES" sz="4800" b="1" dirty="0" err="1"/>
              <a:t>Simplied</a:t>
            </a:r>
            <a:r>
              <a:rPr lang="es-ES" sz="4800" b="1" dirty="0"/>
              <a:t> Data Processing </a:t>
            </a:r>
            <a:r>
              <a:rPr lang="es-ES" sz="4800" b="1" dirty="0" err="1"/>
              <a:t>on</a:t>
            </a:r>
            <a:r>
              <a:rPr lang="es-ES" sz="4800" b="1" dirty="0"/>
              <a:t> </a:t>
            </a:r>
            <a:r>
              <a:rPr lang="es-ES" sz="4800" b="1" dirty="0" err="1"/>
              <a:t>Large</a:t>
            </a:r>
            <a:r>
              <a:rPr lang="es-ES" sz="4800" b="1" dirty="0"/>
              <a:t> </a:t>
            </a:r>
            <a:r>
              <a:rPr lang="es-ES" sz="4800" b="1" dirty="0" err="1"/>
              <a:t>Clusters</a:t>
            </a:r>
            <a:r>
              <a:rPr lang="es-ES" sz="4800" dirty="0"/>
              <a:t> (2004)</a:t>
            </a:r>
          </a:p>
          <a:p>
            <a:pPr marL="1485556" lvl="1" indent="-571500" algn="just">
              <a:buFont typeface="Arial" panose="020B0604020202020204" pitchFamily="34" charset="0"/>
              <a:buChar char="•"/>
            </a:pPr>
            <a:r>
              <a:rPr lang="es-ES" sz="4800" dirty="0"/>
              <a:t>Jeffrey Dean, </a:t>
            </a:r>
            <a:r>
              <a:rPr lang="es-ES" sz="4800" dirty="0" err="1"/>
              <a:t>Sanjay</a:t>
            </a:r>
            <a:r>
              <a:rPr lang="es-ES" sz="4800" dirty="0"/>
              <a:t> </a:t>
            </a:r>
            <a:r>
              <a:rPr lang="es-ES" sz="4800" dirty="0" err="1"/>
              <a:t>Ghemawat</a:t>
            </a:r>
          </a:p>
          <a:p>
            <a:pPr marL="571500" indent="-571500" algn="just">
              <a:buFont typeface="Arial" panose="020B0604020202020204" pitchFamily="34" charset="0"/>
              <a:buChar char="•"/>
            </a:pPr>
            <a:endParaRPr lang="es-ES" sz="4800" dirty="0"/>
          </a:p>
          <a:p>
            <a:pPr marL="685800" indent="-685800" algn="just">
              <a:buFont typeface="Arial" panose="020B0604020202020204" pitchFamily="34" charset="0"/>
              <a:buChar char="•"/>
            </a:pPr>
            <a:r>
              <a:rPr lang="es-ES" sz="4800" b="1" dirty="0" err="1"/>
              <a:t>Bigtable</a:t>
            </a:r>
            <a:r>
              <a:rPr lang="es-ES" sz="4800" b="1" dirty="0"/>
              <a:t>: A </a:t>
            </a:r>
            <a:r>
              <a:rPr lang="es-ES" sz="4800" b="1" dirty="0" err="1"/>
              <a:t>Distributed</a:t>
            </a:r>
            <a:r>
              <a:rPr lang="es-ES" sz="4800" b="1" dirty="0"/>
              <a:t> Storage </a:t>
            </a:r>
            <a:r>
              <a:rPr lang="es-ES" sz="4800" b="1" dirty="0" err="1"/>
              <a:t>System</a:t>
            </a:r>
            <a:r>
              <a:rPr lang="es-ES" sz="4800" b="1" dirty="0"/>
              <a:t> </a:t>
            </a:r>
            <a:r>
              <a:rPr lang="es-ES" sz="4800" b="1" dirty="0" err="1"/>
              <a:t>for</a:t>
            </a:r>
            <a:r>
              <a:rPr lang="es-ES" sz="4800" b="1" dirty="0"/>
              <a:t> </a:t>
            </a:r>
            <a:r>
              <a:rPr lang="es-ES" sz="4800" b="1" dirty="0" err="1"/>
              <a:t>Structured</a:t>
            </a:r>
            <a:r>
              <a:rPr lang="es-ES" sz="4800" b="1" dirty="0"/>
              <a:t> Data </a:t>
            </a:r>
            <a:r>
              <a:rPr lang="es-ES" sz="4800" dirty="0"/>
              <a:t>(2006)</a:t>
            </a:r>
          </a:p>
          <a:p>
            <a:pPr marL="1599856" lvl="1" indent="-685800" algn="just">
              <a:buFont typeface="Arial" panose="020B0604020202020204" pitchFamily="34" charset="0"/>
              <a:buChar char="•"/>
            </a:pPr>
            <a:r>
              <a:rPr lang="es-ES" sz="4800" dirty="0" err="1"/>
              <a:t>Fay</a:t>
            </a:r>
            <a:r>
              <a:rPr lang="es-ES" sz="4800" dirty="0"/>
              <a:t> Chang, Jeffrey Dean, </a:t>
            </a:r>
            <a:r>
              <a:rPr lang="es-ES" sz="4800" dirty="0" err="1"/>
              <a:t>Sanjay</a:t>
            </a:r>
            <a:r>
              <a:rPr lang="es-ES" sz="4800" dirty="0"/>
              <a:t> </a:t>
            </a:r>
            <a:r>
              <a:rPr lang="es-ES" sz="4800" dirty="0" err="1"/>
              <a:t>Ghemawat</a:t>
            </a:r>
            <a:r>
              <a:rPr lang="es-ES" sz="4800" dirty="0"/>
              <a:t>, Wilson C. </a:t>
            </a:r>
            <a:r>
              <a:rPr lang="es-ES" sz="4800" dirty="0" err="1"/>
              <a:t>Hsieh</a:t>
            </a:r>
            <a:r>
              <a:rPr lang="es-ES" sz="4800" dirty="0"/>
              <a:t>, Deborah A. </a:t>
            </a:r>
            <a:r>
              <a:rPr lang="es-ES" sz="4800" dirty="0" err="1"/>
              <a:t>Wallach</a:t>
            </a:r>
            <a:r>
              <a:rPr lang="es-ES" sz="4800" dirty="0"/>
              <a:t>, Mike </a:t>
            </a:r>
            <a:r>
              <a:rPr lang="es-ES" sz="4800" dirty="0" err="1"/>
              <a:t>Burrows</a:t>
            </a:r>
            <a:r>
              <a:rPr lang="es-ES" sz="4800" dirty="0"/>
              <a:t>, </a:t>
            </a:r>
            <a:r>
              <a:rPr lang="es-ES" sz="4800" dirty="0" err="1"/>
              <a:t>Tushar</a:t>
            </a:r>
            <a:r>
              <a:rPr lang="es-ES" sz="4800" dirty="0"/>
              <a:t> </a:t>
            </a:r>
            <a:r>
              <a:rPr lang="es-ES" sz="4800" dirty="0" err="1"/>
              <a:t>Chandra</a:t>
            </a:r>
            <a:r>
              <a:rPr lang="es-ES" sz="4800" dirty="0"/>
              <a:t>, Andrew </a:t>
            </a:r>
            <a:r>
              <a:rPr lang="es-ES" sz="4800" dirty="0" err="1"/>
              <a:t>Fikes</a:t>
            </a:r>
            <a:r>
              <a:rPr lang="es-ES" sz="4800" dirty="0"/>
              <a:t>, and Robert E. </a:t>
            </a:r>
            <a:r>
              <a:rPr lang="es-ES" sz="4800" dirty="0" err="1"/>
              <a:t>Gruber</a:t>
            </a:r>
            <a:r>
              <a:rPr lang="es-ES" sz="4800" dirty="0"/>
              <a:t> </a:t>
            </a:r>
          </a:p>
          <a:p>
            <a:pPr marL="1599856" lvl="1" indent="-685800" algn="just">
              <a:buFont typeface="Arial" panose="020B0604020202020204" pitchFamily="34" charset="0"/>
              <a:buChar char="•"/>
            </a:pPr>
            <a:endParaRPr lang="es-ES" sz="4800" dirty="0"/>
          </a:p>
          <a:p>
            <a:pPr lvl="1" algn="just"/>
            <a:endParaRPr lang="es-ES" sz="4800" i="1" dirty="0"/>
          </a:p>
        </p:txBody>
      </p:sp>
    </p:spTree>
    <p:extLst>
      <p:ext uri="{BB962C8B-B14F-4D97-AF65-F5344CB8AC3E}">
        <p14:creationId xmlns:p14="http://schemas.microsoft.com/office/powerpoint/2010/main" val="2005051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995874" y="11317309"/>
            <a:ext cx="4385924" cy="718107"/>
          </a:xfrm>
          <a:prstGeom prst="rect">
            <a:avLst/>
          </a:prstGeom>
          <a:noFill/>
        </p:spPr>
        <p:txBody>
          <a:bodyPr wrap="none" lIns="182811" tIns="91405" rIns="182811" bIns="91405" rtlCol="0">
            <a:spAutoFit/>
          </a:bodyPr>
          <a:lstStyle/>
          <a:p>
            <a:pPr algn="ctr"/>
            <a:r>
              <a:rPr lang="id-ID" sz="3500" b="1" dirty="0">
                <a:solidFill>
                  <a:schemeClr val="accent1"/>
                </a:solidFill>
                <a:latin typeface="Lato Regular"/>
                <a:cs typeface="Lato Regular"/>
              </a:rPr>
              <a:t>Zendos </a:t>
            </a:r>
            <a:r>
              <a:rPr lang="id-ID" sz="3500" b="1" dirty="0">
                <a:latin typeface="Lato Regular"/>
                <a:cs typeface="Lato Regular"/>
              </a:rPr>
              <a:t>Tecnología</a:t>
            </a:r>
            <a:endParaRPr lang="id-ID" sz="3500" b="1" dirty="0">
              <a:solidFill>
                <a:schemeClr val="accent1"/>
              </a:solidFill>
              <a:latin typeface="Lato Regular"/>
              <a:cs typeface="Lato Regular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11665360" y="12072484"/>
            <a:ext cx="1046909" cy="0"/>
          </a:xfrm>
          <a:prstGeom prst="line">
            <a:avLst/>
          </a:prstGeom>
          <a:ln w="6350">
            <a:solidFill>
              <a:schemeClr val="accent1"/>
            </a:solidFill>
            <a:prstDash val="lgDash"/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Conector recto 2"/>
          <p:cNvCxnSpPr/>
          <p:nvPr/>
        </p:nvCxnSpPr>
        <p:spPr>
          <a:xfrm>
            <a:off x="4239491" y="12330545"/>
            <a:ext cx="16791709" cy="277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72"/>
          <p:cNvSpPr txBox="1">
            <a:spLocks noChangeArrowheads="1"/>
          </p:cNvSpPr>
          <p:nvPr/>
        </p:nvSpPr>
        <p:spPr bwMode="auto">
          <a:xfrm>
            <a:off x="9265738" y="1891400"/>
            <a:ext cx="5846152" cy="1031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t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9pPr>
          </a:lstStyle>
          <a:p>
            <a:pPr algn="ctr"/>
            <a:r>
              <a:rPr lang="es-ES" sz="6700" b="1" dirty="0" err="1">
                <a:latin typeface="Lato Regular" charset="0"/>
                <a:cs typeface="Lato Regular" charset="0"/>
              </a:rPr>
              <a:t>Hadoop</a:t>
            </a:r>
            <a:r>
              <a:rPr lang="es-ES" sz="6700" b="1" dirty="0">
                <a:latin typeface="Lato Regular" charset="0"/>
                <a:cs typeface="Lato Regular" charset="0"/>
              </a:rPr>
              <a:t> </a:t>
            </a:r>
            <a:r>
              <a:rPr lang="es-ES" sz="6700" dirty="0">
                <a:latin typeface="Lato Regular" charset="0"/>
                <a:cs typeface="Lato Regular" charset="0"/>
              </a:rPr>
              <a:t>(2006)</a:t>
            </a:r>
            <a:endParaRPr lang="es-ES" sz="6700" dirty="0">
              <a:solidFill>
                <a:srgbClr val="323539"/>
              </a:solidFill>
              <a:latin typeface="Lato Regular"/>
              <a:cs typeface="Lato Regular" charset="0"/>
            </a:endParaRPr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902" y="49845"/>
            <a:ext cx="3350034" cy="1744389"/>
          </a:xfrm>
          <a:prstGeom prst="rect">
            <a:avLst/>
          </a:prstGeom>
        </p:spPr>
      </p:pic>
      <p:pic>
        <p:nvPicPr>
          <p:cNvPr id="2" name="Imagen 1" descr="https://www.mssqltips.com/tipimages2/3260_Apache_Hadoop_Ecosystem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3311" y="2971800"/>
            <a:ext cx="15737266" cy="7890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12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995874" y="11317309"/>
            <a:ext cx="4385924" cy="718107"/>
          </a:xfrm>
          <a:prstGeom prst="rect">
            <a:avLst/>
          </a:prstGeom>
          <a:noFill/>
        </p:spPr>
        <p:txBody>
          <a:bodyPr wrap="none" lIns="182811" tIns="91405" rIns="182811" bIns="91405" rtlCol="0">
            <a:spAutoFit/>
          </a:bodyPr>
          <a:lstStyle/>
          <a:p>
            <a:pPr algn="ctr"/>
            <a:r>
              <a:rPr lang="id-ID" sz="3500" b="1" dirty="0">
                <a:solidFill>
                  <a:schemeClr val="accent1"/>
                </a:solidFill>
                <a:latin typeface="Lato Regular"/>
                <a:cs typeface="Lato Regular"/>
              </a:rPr>
              <a:t>Zendos </a:t>
            </a:r>
            <a:r>
              <a:rPr lang="id-ID" sz="3500" b="1" dirty="0">
                <a:latin typeface="Lato Regular"/>
                <a:cs typeface="Lato Regular"/>
              </a:rPr>
              <a:t>Tecnología</a:t>
            </a:r>
            <a:endParaRPr lang="id-ID" sz="3500" b="1" dirty="0">
              <a:solidFill>
                <a:schemeClr val="accent1"/>
              </a:solidFill>
              <a:latin typeface="Lato Regular"/>
              <a:cs typeface="Lato Regular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11665360" y="12072484"/>
            <a:ext cx="1046909" cy="0"/>
          </a:xfrm>
          <a:prstGeom prst="line">
            <a:avLst/>
          </a:prstGeom>
          <a:ln w="6350">
            <a:solidFill>
              <a:schemeClr val="accent1"/>
            </a:solidFill>
            <a:prstDash val="lgDash"/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Conector recto 2"/>
          <p:cNvCxnSpPr/>
          <p:nvPr/>
        </p:nvCxnSpPr>
        <p:spPr>
          <a:xfrm>
            <a:off x="4239491" y="12330545"/>
            <a:ext cx="16791709" cy="277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72"/>
          <p:cNvSpPr txBox="1">
            <a:spLocks noChangeArrowheads="1"/>
          </p:cNvSpPr>
          <p:nvPr/>
        </p:nvSpPr>
        <p:spPr bwMode="auto">
          <a:xfrm>
            <a:off x="9227321" y="1438275"/>
            <a:ext cx="5917902" cy="1031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t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9pPr>
          </a:lstStyle>
          <a:p>
            <a:pPr algn="ctr"/>
            <a:r>
              <a:rPr lang="es-ES" sz="6700" b="1" dirty="0" err="1">
                <a:latin typeface="Lato Regular" charset="0"/>
                <a:cs typeface="Lato Regular" charset="0"/>
              </a:rPr>
              <a:t>Hadoop</a:t>
            </a:r>
            <a:r>
              <a:rPr lang="es-ES" sz="6700" b="1" dirty="0">
                <a:latin typeface="Lato Regular" charset="0"/>
                <a:cs typeface="Lato Regular" charset="0"/>
              </a:rPr>
              <a:t>: HDFS</a:t>
            </a:r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902" y="49845"/>
            <a:ext cx="3350034" cy="1744389"/>
          </a:xfrm>
          <a:prstGeom prst="rect">
            <a:avLst/>
          </a:prstGeom>
        </p:spPr>
      </p:pic>
      <p:pic>
        <p:nvPicPr>
          <p:cNvPr id="2" name="Imagen 1" descr="https://acomdpsstorage.blob.core.windows.net/dpsmedia-prod/azure.microsoft.com/en-us/documentation/articles/hdinsight-use-blob-storage/20141208073648/hdi.asvarch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8762" y="2628900"/>
            <a:ext cx="14402067" cy="10552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505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995874" y="11317309"/>
            <a:ext cx="4385924" cy="718107"/>
          </a:xfrm>
          <a:prstGeom prst="rect">
            <a:avLst/>
          </a:prstGeom>
          <a:noFill/>
        </p:spPr>
        <p:txBody>
          <a:bodyPr wrap="none" lIns="182811" tIns="91405" rIns="182811" bIns="91405" rtlCol="0">
            <a:spAutoFit/>
          </a:bodyPr>
          <a:lstStyle/>
          <a:p>
            <a:pPr algn="ctr"/>
            <a:r>
              <a:rPr lang="id-ID" sz="3500" b="1" dirty="0">
                <a:solidFill>
                  <a:schemeClr val="accent1"/>
                </a:solidFill>
                <a:latin typeface="Lato Regular"/>
                <a:cs typeface="Lato Regular"/>
              </a:rPr>
              <a:t>Zendos </a:t>
            </a:r>
            <a:r>
              <a:rPr lang="id-ID" sz="3500" b="1" dirty="0">
                <a:latin typeface="Lato Regular"/>
                <a:cs typeface="Lato Regular"/>
              </a:rPr>
              <a:t>Tecnología</a:t>
            </a:r>
            <a:endParaRPr lang="id-ID" sz="3500" b="1" dirty="0">
              <a:solidFill>
                <a:schemeClr val="accent1"/>
              </a:solidFill>
              <a:latin typeface="Lato Regular"/>
              <a:cs typeface="Lato Regular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11665360" y="12072484"/>
            <a:ext cx="1046909" cy="0"/>
          </a:xfrm>
          <a:prstGeom prst="line">
            <a:avLst/>
          </a:prstGeom>
          <a:ln w="6350">
            <a:solidFill>
              <a:schemeClr val="accent1"/>
            </a:solidFill>
            <a:prstDash val="lgDash"/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Conector recto 2"/>
          <p:cNvCxnSpPr/>
          <p:nvPr/>
        </p:nvCxnSpPr>
        <p:spPr>
          <a:xfrm>
            <a:off x="4239491" y="12330545"/>
            <a:ext cx="16791709" cy="277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72"/>
          <p:cNvSpPr txBox="1">
            <a:spLocks noChangeArrowheads="1"/>
          </p:cNvSpPr>
          <p:nvPr/>
        </p:nvSpPr>
        <p:spPr bwMode="auto">
          <a:xfrm>
            <a:off x="7958640" y="1438275"/>
            <a:ext cx="8455263" cy="1031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t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9pPr>
          </a:lstStyle>
          <a:p>
            <a:pPr algn="ctr"/>
            <a:r>
              <a:rPr lang="es-ES" sz="6700" b="1" dirty="0" err="1">
                <a:latin typeface="Lato Regular" charset="0"/>
                <a:cs typeface="Lato Regular" charset="0"/>
              </a:rPr>
              <a:t>Hadoop</a:t>
            </a:r>
            <a:r>
              <a:rPr lang="es-ES" sz="6700" b="1" dirty="0">
                <a:latin typeface="Lato Regular" charset="0"/>
                <a:cs typeface="Lato Regular" charset="0"/>
              </a:rPr>
              <a:t>: </a:t>
            </a:r>
            <a:r>
              <a:rPr lang="es-ES" sz="6700" b="1" dirty="0" err="1">
                <a:latin typeface="Lato Regular" charset="0"/>
                <a:cs typeface="Lato Regular" charset="0"/>
              </a:rPr>
              <a:t>MapReduce</a:t>
            </a:r>
            <a:endParaRPr lang="es-ES" sz="6700" b="1" dirty="0">
              <a:latin typeface="Lato Regular" charset="0"/>
              <a:cs typeface="Lato Regular" charset="0"/>
            </a:endParaRPr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902" y="49845"/>
            <a:ext cx="3350034" cy="1744389"/>
          </a:xfrm>
          <a:prstGeom prst="rect">
            <a:avLst/>
          </a:prstGeom>
        </p:spPr>
      </p:pic>
      <p:pic>
        <p:nvPicPr>
          <p:cNvPr id="5" name="Imagen 4" descr="http://salsahpc.indiana.edu/twister4azure/images/iterative_model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1103" y="3524250"/>
            <a:ext cx="19531583" cy="8842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065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theme/theme1.xml><?xml version="1.0" encoding="utf-8"?>
<a:theme xmlns:a="http://schemas.openxmlformats.org/drawingml/2006/main" name="Default Theme">
  <a:themeElements>
    <a:clrScheme name="ZENDOS">
      <a:dk1>
        <a:srgbClr val="323539"/>
      </a:dk1>
      <a:lt1>
        <a:sysClr val="window" lastClr="FFFFFF"/>
      </a:lt1>
      <a:dk2>
        <a:srgbClr val="323539"/>
      </a:dk2>
      <a:lt2>
        <a:srgbClr val="FFFFFF"/>
      </a:lt2>
      <a:accent1>
        <a:srgbClr val="C6234A"/>
      </a:accent1>
      <a:accent2>
        <a:srgbClr val="AC1D3F"/>
      </a:accent2>
      <a:accent3>
        <a:srgbClr val="81152F"/>
      </a:accent3>
      <a:accent4>
        <a:srgbClr val="651024"/>
      </a:accent4>
      <a:accent5>
        <a:srgbClr val="49212A"/>
      </a:accent5>
      <a:accent6>
        <a:srgbClr val="AC1D3F"/>
      </a:accent6>
      <a:hlink>
        <a:srgbClr val="7AA9F7"/>
      </a:hlink>
      <a:folHlink>
        <a:srgbClr val="1C2739"/>
      </a:folHlink>
    </a:clrScheme>
    <a:fontScheme name="Custom 1">
      <a:majorFont>
        <a:latin typeface="Lato"/>
        <a:ea typeface=""/>
        <a:cs typeface=""/>
      </a:majorFont>
      <a:minorFont>
        <a:latin typeface="Lat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AC1D3F"/>
        </a:solidFill>
        <a:ln>
          <a:noFill/>
        </a:ln>
      </a:spPr>
      <a:bodyPr rtlCol="0" anchor="ctr"/>
      <a:lstStyle>
        <a:defPPr algn="ctr">
          <a:defRPr sz="2800" dirty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txDef>
      <a:spPr>
        <a:noFill/>
      </a:spPr>
      <a:bodyPr wrap="none" lIns="91424" tIns="45712" rIns="91424" bIns="45712">
        <a:spAutoFit/>
      </a:bodyPr>
      <a:lstStyle>
        <a:defPPr algn="ctr">
          <a:defRPr sz="2100" b="1" spc="600" dirty="0" smtClean="0">
            <a:solidFill>
              <a:srgbClr val="AC1D3F"/>
            </a:solidFill>
            <a:latin typeface="Lato Regular"/>
            <a:cs typeface="Lato Regular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Stampede - Light">
      <a:dk1>
        <a:srgbClr val="445469"/>
      </a:dk1>
      <a:lt1>
        <a:sysClr val="window" lastClr="FFFFFF"/>
      </a:lt1>
      <a:dk2>
        <a:srgbClr val="445469"/>
      </a:dk2>
      <a:lt2>
        <a:srgbClr val="FFFFFF"/>
      </a:lt2>
      <a:accent1>
        <a:srgbClr val="2686A7"/>
      </a:accent1>
      <a:accent2>
        <a:srgbClr val="54BE71"/>
      </a:accent2>
      <a:accent3>
        <a:srgbClr val="8BC248"/>
      </a:accent3>
      <a:accent4>
        <a:srgbClr val="EF9527"/>
      </a:accent4>
      <a:accent5>
        <a:srgbClr val="ED423D"/>
      </a:accent5>
      <a:accent6>
        <a:srgbClr val="202F3E"/>
      </a:accent6>
      <a:hlink>
        <a:srgbClr val="F33B48"/>
      </a:hlink>
      <a:folHlink>
        <a:srgbClr val="FFC0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Blank for Breaks">
  <a:themeElements>
    <a:clrScheme name="Stampede - Light">
      <a:dk1>
        <a:srgbClr val="445469"/>
      </a:dk1>
      <a:lt1>
        <a:sysClr val="window" lastClr="FFFFFF"/>
      </a:lt1>
      <a:dk2>
        <a:srgbClr val="445469"/>
      </a:dk2>
      <a:lt2>
        <a:srgbClr val="FFFFFF"/>
      </a:lt2>
      <a:accent1>
        <a:srgbClr val="2686A7"/>
      </a:accent1>
      <a:accent2>
        <a:srgbClr val="54BE71"/>
      </a:accent2>
      <a:accent3>
        <a:srgbClr val="8BC248"/>
      </a:accent3>
      <a:accent4>
        <a:srgbClr val="EF9527"/>
      </a:accent4>
      <a:accent5>
        <a:srgbClr val="ED423D"/>
      </a:accent5>
      <a:accent6>
        <a:srgbClr val="202F3E"/>
      </a:accent6>
      <a:hlink>
        <a:srgbClr val="F33B48"/>
      </a:hlink>
      <a:folHlink>
        <a:srgbClr val="FFC0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Foundry.thmx</Template>
  <TotalTime>54943</TotalTime>
  <Words>1133</Words>
  <Application>Microsoft Office PowerPoint</Application>
  <PresentationFormat>Personalizado</PresentationFormat>
  <Paragraphs>171</Paragraphs>
  <Slides>30</Slides>
  <Notes>24</Notes>
  <HiddenSlides>0</HiddenSlides>
  <MMClips>0</MMClips>
  <ScaleCrop>false</ScaleCrop>
  <HeadingPairs>
    <vt:vector size="4" baseType="variant">
      <vt:variant>
        <vt:lpstr>Tema</vt:lpstr>
      </vt:variant>
      <vt:variant>
        <vt:i4>3</vt:i4>
      </vt:variant>
      <vt:variant>
        <vt:lpstr>Títulos de diapositiva</vt:lpstr>
      </vt:variant>
      <vt:variant>
        <vt:i4>30</vt:i4>
      </vt:variant>
    </vt:vector>
  </HeadingPairs>
  <TitlesOfParts>
    <vt:vector size="33" baseType="lpstr">
      <vt:lpstr>Default Theme</vt:lpstr>
      <vt:lpstr>Custom Design</vt:lpstr>
      <vt:lpstr>Blank for Breaks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Jetfabrik Design</dc:creator>
  <cp:keywords/>
  <dc:description/>
  <cp:lastModifiedBy>Reinyer Ferra Diaz</cp:lastModifiedBy>
  <cp:revision>3724</cp:revision>
  <dcterms:created xsi:type="dcterms:W3CDTF">2014-11-12T21:47:38Z</dcterms:created>
  <dcterms:modified xsi:type="dcterms:W3CDTF">2017-03-28T19:09:05Z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0x010100FF460C1E4554634E91C6C1866AEF8204</vt:lpwstr>
  </property>
</Properties>
</file>